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316" r:id="rId10"/>
    <p:sldId id="270" r:id="rId11"/>
    <p:sldId id="294" r:id="rId12"/>
    <p:sldId id="319" r:id="rId13"/>
    <p:sldId id="29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97" r:id="rId23"/>
    <p:sldId id="296" r:id="rId24"/>
    <p:sldId id="279" r:id="rId25"/>
    <p:sldId id="281" r:id="rId26"/>
    <p:sldId id="314" r:id="rId27"/>
    <p:sldId id="315" r:id="rId28"/>
    <p:sldId id="329" r:id="rId29"/>
    <p:sldId id="311" r:id="rId30"/>
    <p:sldId id="298" r:id="rId31"/>
    <p:sldId id="299" r:id="rId32"/>
    <p:sldId id="293" r:id="rId33"/>
    <p:sldId id="285" r:id="rId34"/>
    <p:sldId id="304" r:id="rId35"/>
    <p:sldId id="286" r:id="rId36"/>
    <p:sldId id="301" r:id="rId37"/>
    <p:sldId id="302" r:id="rId38"/>
    <p:sldId id="324" r:id="rId39"/>
    <p:sldId id="305" r:id="rId40"/>
    <p:sldId id="312" r:id="rId41"/>
    <p:sldId id="328" r:id="rId42"/>
    <p:sldId id="321" r:id="rId43"/>
    <p:sldId id="320" r:id="rId44"/>
    <p:sldId id="308" r:id="rId45"/>
    <p:sldId id="309" r:id="rId46"/>
    <p:sldId id="323" r:id="rId47"/>
    <p:sldId id="306" r:id="rId4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7" autoAdjust="0"/>
    <p:restoredTop sz="86417" autoAdjust="0"/>
  </p:normalViewPr>
  <p:slideViewPr>
    <p:cSldViewPr>
      <p:cViewPr varScale="1">
        <p:scale>
          <a:sx n="156" d="100"/>
          <a:sy n="156" d="100"/>
        </p:scale>
        <p:origin x="207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62C2AB7-E445-4A81-907C-E89516CB4F47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A0ABF86-EB68-4730-A7DA-98F4E79EB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9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17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53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86D19-66B4-460F-91CC-404CBA1036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02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02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81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87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1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Kozuka Gothic Pro L" pitchFamily="34" charset="-128"/>
                <a:ea typeface="Kozuka Gothic Pro L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Kozuka Gothic Pro L" pitchFamily="34" charset="-128"/>
                <a:ea typeface="Kozuka Gothic Pro L" pitchFamily="34" charset="-128"/>
              </a:defRPr>
            </a:lvl1pPr>
            <a:lvl2pPr>
              <a:defRPr sz="2300">
                <a:latin typeface="Kozuka Gothic Pro L" pitchFamily="34" charset="-128"/>
                <a:ea typeface="Kozuka Gothic Pro L" pitchFamily="34" charset="-128"/>
              </a:defRPr>
            </a:lvl2pPr>
            <a:lvl3pPr>
              <a:defRPr sz="2000">
                <a:latin typeface="Kozuka Gothic Pro L" pitchFamily="34" charset="-128"/>
                <a:ea typeface="Kozuka Gothic Pro L" pitchFamily="34" charset="-128"/>
              </a:defRPr>
            </a:lvl3pPr>
            <a:lvl4pPr>
              <a:defRPr sz="1700">
                <a:latin typeface="Kozuka Gothic Pro L" pitchFamily="34" charset="-128"/>
                <a:ea typeface="Kozuka Gothic Pro L" pitchFamily="34" charset="-128"/>
              </a:defRPr>
            </a:lvl4pPr>
            <a:lvl5pPr>
              <a:defRPr sz="1400">
                <a:latin typeface="Kozuka Gothic Pro L" pitchFamily="34" charset="-128"/>
                <a:ea typeface="Kozuka Gothic Pro L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709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CS-A1110 Programming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Intro Session, </a:t>
            </a: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Fall 202</a:t>
            </a:r>
            <a:r>
              <a:rPr lang="en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4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presented by Otto Seppälä, otto.seppala@aalto.fi</a:t>
            </a:r>
          </a:p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slides by Juha Sorva, juha.sorva@aalto.fi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latin typeface="Kozuka Gothic Pro L" pitchFamily="34" charset="-128"/>
                <a:ea typeface="Kozuka Gothic Pro L" pitchFamily="34" charset="-128"/>
              </a:rPr>
              <a:t>Intro to the O1 Course and a Programmer’s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D1BE1-5484-4A53-B21F-85DB0868FF0F}"/>
              </a:ext>
            </a:extLst>
          </p:cNvPr>
          <p:cNvSpPr txBox="1"/>
          <p:nvPr/>
        </p:nvSpPr>
        <p:spPr>
          <a:xfrm rot="297786">
            <a:off x="5899406" y="165571"/>
            <a:ext cx="210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FF0000"/>
                </a:solidFill>
                <a:latin typeface="Segoe Print" pitchFamily="2" charset="0"/>
              </a:rPr>
              <a:t>also known as O1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0AF07-E49B-4ECC-95BA-60264CDB8FC1}"/>
              </a:ext>
            </a:extLst>
          </p:cNvPr>
          <p:cNvSpPr txBox="1"/>
          <p:nvPr/>
        </p:nvSpPr>
        <p:spPr>
          <a:xfrm rot="21074953">
            <a:off x="129812" y="3769114"/>
            <a:ext cx="4244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For Finnish-speakers</a:t>
            </a:r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: </a:t>
            </a:r>
            <a:endParaRPr lang="en-FI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algn="ctr"/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Tervetuloa</a:t>
            </a:r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! Tämän salin luento on englanniksi. Jos osaat suomea, siirry </a:t>
            </a:r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mieluummin Kandi</a:t>
            </a:r>
            <a:r>
              <a:rPr lang="en-FI">
                <a:solidFill>
                  <a:srgbClr val="FF0000"/>
                </a:solidFill>
                <a:latin typeface="Segoe Print" panose="02000600000000000000" pitchFamily="2" charset="0"/>
              </a:rPr>
              <a:t>keskuksen</a:t>
            </a:r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FI">
                <a:solidFill>
                  <a:srgbClr val="FF0000"/>
                </a:solidFill>
                <a:latin typeface="Segoe Print" panose="02000600000000000000" pitchFamily="2" charset="0"/>
              </a:rPr>
              <a:t>    </a:t>
            </a:r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A-saliin</a:t>
            </a:r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, Otakaari 1. Siellä on suomenkielinen kurssiesittely samaan aikaan.</a:t>
            </a:r>
            <a:endParaRPr lang="fi-FI" dirty="0">
              <a:solidFill>
                <a:srgbClr val="FF0000"/>
              </a:solidFill>
              <a:latin typeface="Articulate Narrow" panose="0200050604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3C172-FF95-4A64-8159-69D0D5DC4BCD}"/>
              </a:ext>
            </a:extLst>
          </p:cNvPr>
          <p:cNvSpPr txBox="1"/>
          <p:nvPr/>
        </p:nvSpPr>
        <p:spPr>
          <a:xfrm rot="21306022">
            <a:off x="1838213" y="1517658"/>
            <a:ext cx="348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We’ll start </a:t>
            </a:r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at 14:15.</a:t>
            </a:r>
            <a:endParaRPr lang="fi-FI" dirty="0">
              <a:solidFill>
                <a:srgbClr val="FF0000"/>
              </a:solidFill>
              <a:latin typeface="Inconsolat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F801D-6588-8FB6-FBF6-43C7C7E9B60D}"/>
              </a:ext>
            </a:extLst>
          </p:cNvPr>
          <p:cNvSpPr txBox="1"/>
          <p:nvPr/>
        </p:nvSpPr>
        <p:spPr>
          <a:xfrm rot="587198">
            <a:off x="5402256" y="4104926"/>
            <a:ext cx="35702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FAQ answer: If you’ve already worked on O1’s first assignments online on your own, 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this optional introductory </a:t>
            </a:r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lecture will not teach you much that is 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new.</a:t>
            </a:r>
            <a:endParaRPr lang="fi-FI" sz="1400" dirty="0">
              <a:solidFill>
                <a:srgbClr val="FF0000"/>
              </a:solidFill>
              <a:latin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88496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6942" y="1021976"/>
            <a:ext cx="7325458" cy="1976415"/>
          </a:xfrm>
          <a:noFill/>
        </p:spPr>
        <p:txBody>
          <a:bodyPr/>
          <a:lstStyle/>
          <a:p>
            <a:r>
              <a:rPr lang="en-US" dirty="0"/>
              <a:t>O1’s assignments are split into numbered Weeks, from Week 1 to Week 12.</a:t>
            </a:r>
          </a:p>
          <a:p>
            <a:endParaRPr lang="en-US" dirty="0"/>
          </a:p>
          <a:p>
            <a:r>
              <a:rPr lang="en-US" dirty="0"/>
              <a:t>Each Week has a deadline by which you need to submit that Week’s assignments.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5" name="TextBox 4"/>
          <p:cNvSpPr txBox="1"/>
          <p:nvPr/>
        </p:nvSpPr>
        <p:spPr>
          <a:xfrm rot="21154444">
            <a:off x="6560400" y="4381335"/>
            <a:ext cx="242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This lecture’s most important point!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7315200" y="3859610"/>
            <a:ext cx="228600" cy="46810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 txBox="1">
            <a:spLocks noChangeArrowheads="1"/>
          </p:cNvSpPr>
          <p:nvPr/>
        </p:nvSpPr>
        <p:spPr>
          <a:xfrm>
            <a:off x="446942" y="2971800"/>
            <a:ext cx="7706458" cy="30166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The Week 1 deadline is on Wed, </a:t>
            </a:r>
            <a:r>
              <a:rPr lang="en-US"/>
              <a:t>September 1</a:t>
            </a:r>
            <a:r>
              <a:rPr lang="en-FI"/>
              <a:t>1</a:t>
            </a:r>
            <a:r>
              <a:rPr lang="en-US" baseline="30000"/>
              <a:t>th</a:t>
            </a:r>
            <a:r>
              <a:rPr lang="en-US" dirty="0"/>
              <a:t>, at 18:00.</a:t>
            </a:r>
          </a:p>
          <a:p>
            <a:endParaRPr lang="en-US" dirty="0"/>
          </a:p>
          <a:p>
            <a:r>
              <a:rPr lang="en-US" dirty="0"/>
              <a:t>The other deadlines are similarly on Wednesdays.</a:t>
            </a:r>
          </a:p>
        </p:txBody>
      </p:sp>
    </p:spTree>
    <p:extLst>
      <p:ext uri="{BB962C8B-B14F-4D97-AF65-F5344CB8AC3E}">
        <p14:creationId xmlns:p14="http://schemas.microsoft.com/office/powerpoint/2010/main" val="16993964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543800" cy="3854824"/>
          </a:xfrm>
          <a:noFill/>
        </p:spPr>
        <p:txBody>
          <a:bodyPr/>
          <a:lstStyle/>
          <a:p>
            <a:r>
              <a:rPr lang="en-US" dirty="0"/>
              <a:t>The assignments are also split in Categories, which are labeled A, B, and C.</a:t>
            </a:r>
          </a:p>
          <a:p>
            <a:pPr lvl="1"/>
            <a:r>
              <a:rPr lang="en-US" dirty="0"/>
              <a:t>Category A: teach and assess skills that involve mandatory learning objectives </a:t>
            </a:r>
            <a:r>
              <a:rPr lang="en-US" dirty="0">
                <a:sym typeface="Wingdings" pitchFamily="2" charset="2"/>
              </a:rPr>
              <a:t> Grade 1</a:t>
            </a:r>
          </a:p>
          <a:p>
            <a:pPr lvl="1"/>
            <a:r>
              <a:rPr lang="en-US" dirty="0"/>
              <a:t>Category B: highly</a:t>
            </a:r>
            <a:r>
              <a:rPr lang="en-US" i="1" dirty="0"/>
              <a:t> </a:t>
            </a:r>
            <a:r>
              <a:rPr lang="en-US" dirty="0"/>
              <a:t>recommended, especially if you plan to take follow-on courses </a:t>
            </a:r>
            <a:r>
              <a:rPr lang="en-US" dirty="0">
                <a:sym typeface="Wingdings" pitchFamily="2" charset="2"/>
              </a:rPr>
              <a:t> Grades 2 and 3</a:t>
            </a:r>
          </a:p>
          <a:p>
            <a:pPr lvl="1"/>
            <a:r>
              <a:rPr lang="en-US" dirty="0"/>
              <a:t>Category C: For those who want to learn as much as possible; voluntary but useful </a:t>
            </a:r>
            <a:r>
              <a:rPr lang="en-US" dirty="0">
                <a:sym typeface="Wingdings" pitchFamily="2" charset="2"/>
              </a:rPr>
              <a:t> Grades 4 and 5</a:t>
            </a:r>
            <a:endParaRPr lang="en-US" dirty="0"/>
          </a:p>
          <a:p>
            <a:endParaRPr lang="en-US" dirty="0"/>
          </a:p>
          <a:p>
            <a:r>
              <a:rPr lang="en-US" dirty="0"/>
              <a:t>See the first chapter of our course materials for more details.</a:t>
            </a:r>
          </a:p>
          <a:p>
            <a:endParaRPr lang="en-US" dirty="0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40408-70C7-4709-9E64-095C2BFF4C0F}"/>
              </a:ext>
            </a:extLst>
          </p:cNvPr>
          <p:cNvSpPr txBox="1"/>
          <p:nvPr/>
        </p:nvSpPr>
        <p:spPr>
          <a:xfrm rot="21033891">
            <a:off x="5843796" y="5813573"/>
            <a:ext cx="3412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There are also some bonus activities that don’t affect your grade.</a:t>
            </a:r>
          </a:p>
        </p:txBody>
      </p:sp>
    </p:spTree>
    <p:extLst>
      <p:ext uri="{BB962C8B-B14F-4D97-AF65-F5344CB8AC3E}">
        <p14:creationId xmlns:p14="http://schemas.microsoft.com/office/powerpoint/2010/main" val="84460402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9310" y="3048000"/>
            <a:ext cx="49453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https://plus.cs.aalto.fi/o1/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6490" y="3655515"/>
            <a:ext cx="3881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i-FI" sz="1600" dirty="0"/>
              <a:t>(You’ll find this link in MyCourses, too.)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85800" y="1783976"/>
            <a:ext cx="8392258" cy="502024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tx1"/>
                </a:solidFill>
              </a:rPr>
              <a:t>The assignments and accompanying materials are on our web site. It is on a course platform called </a:t>
            </a:r>
            <a:r>
              <a:rPr lang="en-US" sz="2600" b="1" dirty="0">
                <a:solidFill>
                  <a:schemeClr val="tx1"/>
                </a:solidFill>
              </a:rPr>
              <a:t>A+</a:t>
            </a:r>
            <a:r>
              <a:rPr lang="en-US" sz="2600" dirty="0">
                <a:solidFill>
                  <a:schemeClr val="tx1"/>
                </a:solidFill>
              </a:rPr>
              <a:t>, here:</a:t>
            </a:r>
          </a:p>
        </p:txBody>
      </p:sp>
    </p:spTree>
    <p:extLst>
      <p:ext uri="{BB962C8B-B14F-4D97-AF65-F5344CB8AC3E}">
        <p14:creationId xmlns:p14="http://schemas.microsoft.com/office/powerpoint/2010/main" val="2192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608183"/>
            <a:ext cx="701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000" dirty="0">
                <a:latin typeface="Kozuka Gothic Pro L" pitchFamily="34" charset="-128"/>
                <a:ea typeface="Kozuka Gothic Pro L" pitchFamily="34" charset="-128"/>
              </a:rPr>
              <a:t>What kinds of assignments are in store?</a:t>
            </a:r>
          </a:p>
        </p:txBody>
      </p:sp>
    </p:spTree>
    <p:extLst>
      <p:ext uri="{BB962C8B-B14F-4D97-AF65-F5344CB8AC3E}">
        <p14:creationId xmlns:p14="http://schemas.microsoft.com/office/powerpoint/2010/main" val="4175635432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Week 1</a:t>
            </a:r>
            <a:r>
              <a:rPr lang="fi-FI" sz="2400" dirty="0"/>
              <a:t> (Category A)</a:t>
            </a:r>
            <a:endParaRPr lang="en-US" sz="2400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51459" y="793137"/>
            <a:ext cx="8487741" cy="415275"/>
          </a:xfrm>
        </p:spPr>
        <p:txBody>
          <a:bodyPr/>
          <a:lstStyle/>
          <a:p>
            <a:r>
              <a:rPr lang="fi-FI" sz="2400" dirty="0"/>
              <a:t>Make small changes to existing programs (an experience diary, a Pong game).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BEB80-DB0E-44DE-992F-0AA007C6D609}"/>
              </a:ext>
            </a:extLst>
          </p:cNvPr>
          <p:cNvSpPr txBox="1">
            <a:spLocks/>
          </p:cNvSpPr>
          <p:nvPr/>
        </p:nvSpPr>
        <p:spPr>
          <a:xfrm>
            <a:off x="427659" y="4156725"/>
            <a:ext cx="8487741" cy="415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Try instructing the computer with individual commands. </a:t>
            </a:r>
            <a:r>
              <a:rPr lang="fi-FI" sz="2100" dirty="0"/>
              <a:t>E.g., arithmetic, playing sound, loading images from the net.</a:t>
            </a:r>
          </a:p>
          <a:p>
            <a:r>
              <a:rPr lang="fi-FI" sz="2400" dirty="0"/>
              <a:t>Create small programs that, among other things: </a:t>
            </a:r>
            <a:r>
              <a:rPr lang="fi-FI" sz="2200" dirty="0"/>
              <a:t>give a player a penalty to their score, convert units of measurement, animate a sequence of images, etc.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C50F7-B4FF-C697-B4F0-8C9696D5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506768"/>
            <a:ext cx="4495800" cy="28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272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Week 2 </a:t>
            </a:r>
            <a:r>
              <a:rPr lang="fi-FI" sz="2400" dirty="0"/>
              <a:t>(Category A)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5031" y="762000"/>
            <a:ext cx="876276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Implement a program component that represents “bank accounts” and records related events (deposits, withdrawals).</a:t>
            </a:r>
          </a:p>
        </p:txBody>
      </p:sp>
      <p:sp>
        <p:nvSpPr>
          <p:cNvPr id="11" name="TextBox 10"/>
          <p:cNvSpPr txBox="1"/>
          <p:nvPr/>
        </p:nvSpPr>
        <p:spPr>
          <a:xfrm rot="21392894">
            <a:off x="2261122" y="1848055"/>
            <a:ext cx="5746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This, like many of our assignments, involves a so-called toy example. Of course, we won’t be dealing with real-world banking programs.  O1’s examples often simplify things a lot so that we can focus on learning the basics.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3600450" y="1524002"/>
            <a:ext cx="361950" cy="415275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92B03-C7DC-4173-B568-F1AA3CDC05AE}"/>
              </a:ext>
            </a:extLst>
          </p:cNvPr>
          <p:cNvSpPr txBox="1">
            <a:spLocks/>
          </p:cNvSpPr>
          <p:nvPr/>
        </p:nvSpPr>
        <p:spPr bwMode="auto">
          <a:xfrm>
            <a:off x="298450" y="24384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Transform images via programming: rotate, scale, crop, ”clownify”, combine; solve an image puzzle.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CF568B-0FEF-4797-9261-AD08D6FBDCB1}"/>
              </a:ext>
            </a:extLst>
          </p:cNvPr>
          <p:cNvSpPr txBox="1">
            <a:spLocks/>
          </p:cNvSpPr>
          <p:nvPr/>
        </p:nvSpPr>
        <p:spPr bwMode="auto">
          <a:xfrm>
            <a:off x="305031" y="4272733"/>
            <a:ext cx="388596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Program an initial draft of a graphical game in which a “bug” tries to avoid obstacles.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91650-5858-BA7F-60A0-E5EF5D65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74205"/>
            <a:ext cx="4648200" cy="33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069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Develop the bug game further: add moving graphics; make it less predictable by adding randomness.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2295644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Create a program for tracking the results of football matches.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282889">
            <a:off x="6239674" y="3269920"/>
            <a:ext cx="2733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This is one of many programs in O1 that you don’t write from scratch. Instead, you’ll modify a given, incomplete  program.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5867400" y="2819400"/>
            <a:ext cx="609600" cy="38100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85AFFE6-3265-37A2-D0EA-D2B9C500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98013"/>
            <a:ext cx="3977847" cy="19145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F88C26-F953-B1A9-DA8E-87B4DD40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3</a:t>
            </a:r>
            <a:r>
              <a:rPr lang="fi-FI" sz="2400" dirty="0"/>
              <a:t> (Categories A and 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70890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794525"/>
            <a:ext cx="6019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Implement new features in the football-scores program. 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769650"/>
            <a:ext cx="747216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Create a progam that constructs and draws maps of the night sky based on (real) star data.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558567-1FA3-4022-ABFA-432A2781FDCA}"/>
              </a:ext>
            </a:extLst>
          </p:cNvPr>
          <p:cNvSpPr txBox="1">
            <a:spLocks/>
          </p:cNvSpPr>
          <p:nvPr/>
        </p:nvSpPr>
        <p:spPr bwMode="auto">
          <a:xfrm>
            <a:off x="535684" y="2861325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Implement a car-on-a-map simulator.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8E2C9-952F-E3B9-F345-6374D0FE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6096000" cy="3632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7AE7E-554B-B100-152C-278BF0E29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341412"/>
            <a:ext cx="1905000" cy="9164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3C3A8F-4BDE-E29D-3BCD-011EE76E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4</a:t>
            </a:r>
            <a:r>
              <a:rPr lang="fi-FI" sz="2400" dirty="0"/>
              <a:t> (Categories A and 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863718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642125"/>
            <a:ext cx="7086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Create programmatic models of various things, such as: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items for sale in an “online auction house” 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DNA components,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the (in)compability of blood types.</a:t>
            </a: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37EE-8F97-0DB3-7D1E-4A313C95F9B4}"/>
              </a:ext>
            </a:extLst>
          </p:cNvPr>
          <p:cNvSpPr txBox="1">
            <a:spLocks/>
          </p:cNvSpPr>
          <p:nvPr/>
        </p:nvSpPr>
        <p:spPr bwMode="auto">
          <a:xfrm>
            <a:off x="599661" y="4191000"/>
            <a:ext cx="724893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Create a program that computes election results for voting districts.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E38822-2240-2AE2-1073-8A569FE3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5</a:t>
            </a:r>
            <a:r>
              <a:rPr lang="fi-FI" sz="2400" dirty="0"/>
              <a:t> (Categories A and 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9311305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0200" y="4309125"/>
            <a:ext cx="842221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6250" y="3851925"/>
            <a:ext cx="7467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Create a Snake game.</a:t>
            </a: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5" name="Picture 2" descr="../_images/hidden1.png">
            <a:extLst>
              <a:ext uri="{FF2B5EF4-FFF2-40B4-BE49-F238E27FC236}">
                <a16:creationId xmlns:a16="http://schemas.microsoft.com/office/drawing/2014/main" id="{48981A0D-E216-4115-BED8-4D210CBE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7" y="1228256"/>
            <a:ext cx="331211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ABAE6A-4FDF-4033-AB57-8B3C8943EA5E}"/>
              </a:ext>
            </a:extLst>
          </p:cNvPr>
          <p:cNvSpPr txBox="1">
            <a:spLocks/>
          </p:cNvSpPr>
          <p:nvPr/>
        </p:nvSpPr>
        <p:spPr bwMode="auto">
          <a:xfrm>
            <a:off x="476250" y="1371600"/>
            <a:ext cx="525145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Create a program that determines which famous person’s image is hidden in this messy-looking picture.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E311E8-D837-683D-1B63-EFE229F2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6</a:t>
            </a:r>
            <a:r>
              <a:rPr lang="fi-FI" sz="2400" dirty="0"/>
              <a:t> (Categories A, B,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9264252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Coming Up in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781800" cy="3276600"/>
          </a:xfrm>
        </p:spPr>
        <p:txBody>
          <a:bodyPr/>
          <a:lstStyle/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Course arrangements </a:t>
            </a:r>
            <a:r>
              <a:rPr lang="fi-FI"/>
              <a:t>and practices</a:t>
            </a: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Some basics about our actual topic</a:t>
            </a:r>
            <a:r>
              <a:rPr lang="fi-FI"/>
              <a:t>, programming</a:t>
            </a:r>
            <a:endParaRPr lang="fi-FI" dirty="0"/>
          </a:p>
          <a:p>
            <a:pPr marL="400050" lvl="1" indent="0">
              <a:buNone/>
            </a:pPr>
            <a:r>
              <a:rPr lang="fi-FI" dirty="0"/>
              <a:t>      </a:t>
            </a:r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 rot="297786">
            <a:off x="4651040" y="3930063"/>
            <a:ext cx="4267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This lecture serves as an intro to the assignments that you’ll tackle during O1’s first week. You can get started with those at any time, even right after the lecture.</a:t>
            </a:r>
          </a:p>
        </p:txBody>
      </p:sp>
    </p:spTree>
    <p:extLst>
      <p:ext uri="{BB962C8B-B14F-4D97-AF65-F5344CB8AC3E}">
        <p14:creationId xmlns:p14="http://schemas.microsoft.com/office/powerpoint/2010/main" val="1973592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801728"/>
            <a:ext cx="7620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Modify a given program that ”analyzes sentiments” from text.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57B2C-E8FB-69FB-0183-BD5EC842993D}"/>
              </a:ext>
            </a:extLst>
          </p:cNvPr>
          <p:cNvSpPr txBox="1"/>
          <p:nvPr/>
        </p:nvSpPr>
        <p:spPr>
          <a:xfrm>
            <a:off x="381000" y="26742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Cre</a:t>
            </a:r>
            <a:r>
              <a:rPr lang="en-FI" sz="2400" kern="0">
                <a:latin typeface="Kozuka Gothic Pro L" pitchFamily="34" charset="-128"/>
                <a:ea typeface="Kozuka Gothic Pro L" pitchFamily="34" charset="-128"/>
              </a:rPr>
              <a:t>a</a:t>
            </a: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te a </a:t>
            </a:r>
            <a:r>
              <a:rPr lang="en-FI" sz="2400" kern="0">
                <a:latin typeface="Kozuka Gothic Pro L" pitchFamily="34" charset="-128"/>
                <a:ea typeface="Kozuka Gothic Pro L" pitchFamily="34" charset="-128"/>
              </a:rPr>
              <a:t>M</a:t>
            </a: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inesweeper-like game.</a:t>
            </a: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FE84D-A6E2-5C24-9C30-2F87ADDBD997}"/>
              </a:ext>
            </a:extLst>
          </p:cNvPr>
          <p:cNvSpPr txBox="1">
            <a:spLocks/>
          </p:cNvSpPr>
          <p:nvPr/>
        </p:nvSpPr>
        <p:spPr bwMode="auto">
          <a:xfrm>
            <a:off x="381000" y="921603"/>
            <a:ext cx="80772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Create a program that computes statistics from measurement data.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744AAE-A0BF-B2E3-F9C9-CEB3366D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/>
              <a:t>Week</a:t>
            </a:r>
            <a:r>
              <a:rPr lang="en-FI"/>
              <a:t>s</a:t>
            </a:r>
            <a:r>
              <a:rPr lang="fi-FI"/>
              <a:t> 7</a:t>
            </a:r>
            <a:r>
              <a:rPr lang="en-FI"/>
              <a:t> and 8</a:t>
            </a:r>
            <a:r>
              <a:rPr lang="fi-FI" sz="2400"/>
              <a:t> </a:t>
            </a:r>
            <a:r>
              <a:rPr lang="fi-FI" sz="2400" dirty="0"/>
              <a:t>(Categories A, B, and C)</a:t>
            </a:r>
            <a:endParaRPr lang="en-US" sz="2400" dirty="0"/>
          </a:p>
        </p:txBody>
      </p:sp>
      <p:pic>
        <p:nvPicPr>
          <p:cNvPr id="2" name="Picture 1" descr="D:\kurssi\git\oppimateriaali\_build\html\_images\viinaharava.png">
            <a:extLst>
              <a:ext uri="{FF2B5EF4-FFF2-40B4-BE49-F238E27FC236}">
                <a16:creationId xmlns:a16="http://schemas.microsoft.com/office/drawing/2014/main" id="{75FF8466-CC0D-CFBC-9C5F-08FB3A04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98" y="2438400"/>
            <a:ext cx="4038601" cy="426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5468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938523"/>
            <a:ext cx="39624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b="0" i="0" kern="0">
                <a:latin typeface="Kozuka Gothic Pro L" pitchFamily="34" charset="-128"/>
                <a:ea typeface="Kozuka Gothic Pro L" pitchFamily="34" charset="-128"/>
              </a:rPr>
              <a:t>Model the house-moving behavior of residents on a city map.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A85A0B-C7B6-F979-197F-0E8E283F975D}"/>
              </a:ext>
            </a:extLst>
          </p:cNvPr>
          <p:cNvSpPr txBox="1">
            <a:spLocks/>
          </p:cNvSpPr>
          <p:nvPr/>
        </p:nvSpPr>
        <p:spPr bwMode="auto">
          <a:xfrm>
            <a:off x="228600" y="5638800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Study and modify a given “robot simulator” program.  This assignments continues into the next Week, where...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31A547-F4AE-82A3-6546-FFBCA421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/>
              <a:t>Week</a:t>
            </a:r>
            <a:r>
              <a:rPr lang="en-FI"/>
              <a:t>s 7 and </a:t>
            </a:r>
            <a:r>
              <a:rPr lang="fi-FI"/>
              <a:t>8</a:t>
            </a:r>
            <a:r>
              <a:rPr lang="fi-FI" sz="2400"/>
              <a:t> (</a:t>
            </a:r>
            <a:r>
              <a:rPr lang="en-FI" sz="2400"/>
              <a:t>continued</a:t>
            </a:r>
            <a:r>
              <a:rPr lang="fi-FI" sz="2400"/>
              <a:t>)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E6DE7-A194-1A86-4B32-E8F70E55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85800"/>
            <a:ext cx="3657600" cy="48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72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5DF59D-F4F9-CCB7-61FC-A8FBBDE9695F}"/>
              </a:ext>
            </a:extLst>
          </p:cNvPr>
          <p:cNvSpPr txBox="1">
            <a:spLocks/>
          </p:cNvSpPr>
          <p:nvPr/>
        </p:nvSpPr>
        <p:spPr bwMode="auto">
          <a:xfrm>
            <a:off x="1219201" y="941175"/>
            <a:ext cx="6781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200" kern="0" dirty="0">
                <a:latin typeface="Kozuka Gothic Pro L" pitchFamily="34" charset="-128"/>
                <a:ea typeface="Kozuka Gothic Pro L" pitchFamily="34" charset="-128"/>
              </a:rPr>
              <a:t>... you’ll equip lovebots, slaybots, and others with different kinds of “brains”.</a:t>
            </a:r>
            <a:endParaRPr lang="fi-FI" sz="22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86CD8-A80E-77DE-78C7-2009BDF9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6248400" cy="36172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8AD199-30AB-98B8-54BA-6529FD6B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9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900532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../_images/hirsipuu.png">
            <a:extLst>
              <a:ext uri="{FF2B5EF4-FFF2-40B4-BE49-F238E27FC236}">
                <a16:creationId xmlns:a16="http://schemas.microsoft.com/office/drawing/2014/main" id="{21428A97-E16D-62D6-900B-9FE36719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95350"/>
            <a:ext cx="32670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F0FF-C731-DECC-1029-1899D5DC689E}"/>
              </a:ext>
            </a:extLst>
          </p:cNvPr>
          <p:cNvSpPr txBox="1">
            <a:spLocks/>
          </p:cNvSpPr>
          <p:nvPr/>
        </p:nvSpPr>
        <p:spPr bwMode="auto">
          <a:xfrm>
            <a:off x="1371600" y="914400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PEEVELI!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7C7DB2-386B-F0FF-B59C-D67CE6C19448}"/>
              </a:ext>
            </a:extLst>
          </p:cNvPr>
          <p:cNvSpPr txBox="1">
            <a:spLocks/>
          </p:cNvSpPr>
          <p:nvPr/>
        </p:nvSpPr>
        <p:spPr bwMode="auto">
          <a:xfrm>
            <a:off x="1143000" y="5029200"/>
            <a:ext cx="6858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Various follow-up assignments; continue with star maps and election results, for example.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377C42-2A3C-480B-6998-AC5D3EF9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10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9809287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2812" y="2514600"/>
            <a:ext cx="724298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Make whichever sort of text-based adventure game you like! Creative solutions welcome!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400" kern="0" dirty="0">
                <a:latin typeface="Kozuka Gothic Pro L" pitchFamily="34" charset="-128"/>
                <a:ea typeface="Kozuka Gothic Pro L" pitchFamily="34" charset="-128"/>
              </a:rPr>
              <a:t>(We’ll give you a base program that you can edit as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400" kern="0" dirty="0">
                <a:latin typeface="Kozuka Gothic Pro L" pitchFamily="34" charset="-128"/>
                <a:ea typeface="Kozuka Gothic Pro L" pitchFamily="34" charset="-128"/>
              </a:rPr>
              <a:t>you like or even ignore completely if you prefer.)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9C371F-5022-FE19-41F4-F9A32A5B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11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594412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6700" y="1774175"/>
            <a:ext cx="91059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i-FI" sz="20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83DE47-AEDA-4F32-B31A-6B07861E4F17}"/>
              </a:ext>
            </a:extLst>
          </p:cNvPr>
          <p:cNvSpPr txBox="1">
            <a:spLocks/>
          </p:cNvSpPr>
          <p:nvPr/>
        </p:nvSpPr>
        <p:spPr bwMode="auto">
          <a:xfrm>
            <a:off x="228600" y="968682"/>
            <a:ext cx="448547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Fix problems in a given train-ticketing program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Study recursion as a programming technique.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Various optional materials, including a “robot tournament” between students.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DBA46-9D8C-0BD4-616C-B186909C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2" y="2020529"/>
            <a:ext cx="4572000" cy="48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EA490A-FB80-3EBE-2F88-BD1765CB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12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653175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Week 13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415400"/>
            <a:ext cx="6858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i-FI" sz="2800" kern="0" dirty="0">
                <a:latin typeface="Kozuka Gothic Pro L" pitchFamily="34" charset="-128"/>
                <a:ea typeface="Kozuka Gothic Pro L" pitchFamily="34" charset="-128"/>
              </a:rPr>
              <a:t>Just our end-of-course feedback survey, no regular assignments.</a:t>
            </a:r>
            <a:endParaRPr lang="fi-FI" sz="28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919475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Moral of the Story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942980"/>
            <a:ext cx="7696200" cy="492442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The majority of O1’s assignments are practical: you need to make things. </a:t>
            </a:r>
          </a:p>
          <a:p>
            <a:endParaRPr lang="fi-FI" dirty="0"/>
          </a:p>
          <a:p>
            <a:r>
              <a:rPr lang="fi-FI" dirty="0"/>
              <a:t>You can’t solve most of them by just memorizing some basic facts or trying to copy an obvious answer from a textbook.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Doing these assignments is a crucial and mandatory component of O1.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40296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Fortunately, most students get excited enough about programming that this isn’t much a problem. ;-)</a:t>
            </a:r>
          </a:p>
        </p:txBody>
      </p:sp>
    </p:spTree>
    <p:extLst>
      <p:ext uri="{BB962C8B-B14F-4D97-AF65-F5344CB8AC3E}">
        <p14:creationId xmlns:p14="http://schemas.microsoft.com/office/powerpoint/2010/main" val="5976637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EF502B-731F-E5ED-79E1-0E5408AC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FI"/>
              <a:t>Not Fun</a:t>
            </a:r>
            <a:r>
              <a:rPr lang="fi-FI"/>
              <a:t> </a:t>
            </a:r>
            <a:r>
              <a:rPr lang="fi-FI" dirty="0"/>
              <a:t>But Needs to be Said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E5ED66-1BD3-66BE-FA63-F1FA5CB6602D}"/>
              </a:ext>
            </a:extLst>
          </p:cNvPr>
          <p:cNvSpPr txBox="1">
            <a:spLocks/>
          </p:cNvSpPr>
          <p:nvPr/>
        </p:nvSpPr>
        <p:spPr>
          <a:xfrm>
            <a:off x="609600" y="1219200"/>
            <a:ext cx="75438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It is forbidden to use “artificial intelligence” (AI) to solve O1’s assignments.</a:t>
            </a:r>
            <a:endParaRPr kumimoji="0" lang="en-US" altLang="en-US" sz="2400" u="none" strike="noStrike" cap="none" normalizeH="0" baseline="0" dirty="0">
              <a:ln>
                <a:noFill/>
              </a:ln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In</a:t>
            </a:r>
            <a:r>
              <a:rPr lang="en-US" altLang="en-US" sz="2400" dirty="0"/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other words, you are not allowed to use technical tools that generate program code or other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solutions to assignments (e.g., ChatGPT)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Such use counts as plagiarism just like copying solutions from a human does.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Each student or student pair must submit only solutions that they themselves produced.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You do not have permission to enter our course materials into AI tools or to otherwise distribute the materials to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external parties</a:t>
            </a:r>
            <a:r>
              <a:rPr lang="en-FI" altLang="en-US" sz="2400"/>
              <a:t>.</a:t>
            </a:r>
            <a:endParaRPr kumimoji="0" lang="en-FI" altLang="en-US" sz="2400" b="0" i="0" u="none" strike="noStrike" cap="none" normalizeH="0" baseline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2578247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Working to Build Skills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24420"/>
          </a:xfrm>
        </p:spPr>
        <p:txBody>
          <a:bodyPr/>
          <a:lstStyle/>
          <a:p>
            <a:r>
              <a:rPr lang="fi-FI" dirty="0"/>
              <a:t>To know programming means not only to have knowledge but to have skills.</a:t>
            </a:r>
          </a:p>
          <a:p>
            <a:endParaRPr lang="fi-FI" dirty="0"/>
          </a:p>
          <a:p>
            <a:r>
              <a:rPr lang="fi-FI" dirty="0"/>
              <a:t>You cannot to build up a skill merely by reading or listening.</a:t>
            </a:r>
          </a:p>
          <a:p>
            <a:endParaRPr lang="fi-FI" dirty="0"/>
          </a:p>
          <a:p>
            <a:r>
              <a:rPr lang="fi-FI" dirty="0"/>
              <a:t>Learning a skill tends to take time...</a:t>
            </a:r>
          </a:p>
          <a:p>
            <a:pPr lvl="1"/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01668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Our Main Goals in Brief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839200" cy="331946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We hope that after finishing O1, you...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... think that programming is a fun thing to do.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... have some practical programming skills.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86542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Train Your Programming Brain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69138" y="990600"/>
            <a:ext cx="7255662" cy="1371600"/>
          </a:xfrm>
        </p:spPr>
        <p:txBody>
          <a:bodyPr/>
          <a:lstStyle/>
          <a:p>
            <a:r>
              <a:rPr lang="fi-FI" dirty="0"/>
              <a:t>Cognitive science tells us:</a:t>
            </a:r>
          </a:p>
          <a:p>
            <a:pPr lvl="1"/>
            <a:r>
              <a:rPr lang="fi-FI" dirty="0"/>
              <a:t>Brains </a:t>
            </a:r>
            <a:r>
              <a:rPr lang="fi-FI"/>
              <a:t>are </a:t>
            </a:r>
            <a:r>
              <a:rPr lang="en-FI"/>
              <a:t>kinda</a:t>
            </a:r>
            <a:r>
              <a:rPr lang="fi-FI"/>
              <a:t> </a:t>
            </a:r>
            <a:r>
              <a:rPr lang="fi-FI" dirty="0"/>
              <a:t>like muscles </a:t>
            </a:r>
            <a:r>
              <a:rPr lang="fi-FI"/>
              <a:t>in th</a:t>
            </a:r>
            <a:r>
              <a:rPr lang="en-FI"/>
              <a:t>e sense that</a:t>
            </a:r>
            <a:r>
              <a:rPr lang="fi-FI"/>
              <a:t> </a:t>
            </a:r>
            <a:r>
              <a:rPr lang="fi-FI" dirty="0"/>
              <a:t>they work better if you train them.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F28A50-61F9-E16E-1047-9E46EF38CABE}"/>
              </a:ext>
            </a:extLst>
          </p:cNvPr>
          <p:cNvSpPr txBox="1">
            <a:spLocks/>
          </p:cNvSpPr>
          <p:nvPr/>
        </p:nvSpPr>
        <p:spPr>
          <a:xfrm>
            <a:off x="669138" y="2209800"/>
            <a:ext cx="817006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/>
          </a:p>
          <a:p>
            <a:r>
              <a:rPr lang="fi-FI" dirty="0"/>
              <a:t>And such brain-training is rather topic-specific.</a:t>
            </a:r>
          </a:p>
          <a:p>
            <a:pPr lvl="1"/>
            <a:r>
              <a:rPr lang="fi-FI" dirty="0"/>
              <a:t>A complex skill demands lots of practice.</a:t>
            </a:r>
          </a:p>
          <a:p>
            <a:pPr lvl="1"/>
            <a:r>
              <a:rPr lang="fi-FI" dirty="0"/>
              <a:t>To become really good at something takes years of practice in that specific area.</a:t>
            </a:r>
          </a:p>
          <a:p>
            <a:r>
              <a:rPr lang="fi-FI" dirty="0"/>
              <a:t>A high IQ won’t save you from needing to practice.</a:t>
            </a:r>
            <a:endParaRPr lang="fi-FI" sz="1900" dirty="0"/>
          </a:p>
          <a:p>
            <a:endParaRPr lang="fi-FI" dirty="0"/>
          </a:p>
          <a:p>
            <a:r>
              <a:rPr lang="fi-FI" dirty="0"/>
              <a:t>In O1, you’ll need to train your “programming brain”.</a:t>
            </a:r>
          </a:p>
        </p:txBody>
      </p:sp>
    </p:spTree>
    <p:extLst>
      <p:ext uri="{BB962C8B-B14F-4D97-AF65-F5344CB8AC3E}">
        <p14:creationId xmlns:p14="http://schemas.microsoft.com/office/powerpoint/2010/main" val="1958179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O1 as a Workout Plan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16738" y="1095380"/>
            <a:ext cx="7560462" cy="545782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For you to learn (and to do well in O1), your need to make a personal effort!</a:t>
            </a:r>
          </a:p>
          <a:p>
            <a:endParaRPr lang="fi-FI" dirty="0"/>
          </a:p>
          <a:p>
            <a:r>
              <a:rPr lang="fi-FI" dirty="0"/>
              <a:t>The course is your “workout plan”. </a:t>
            </a:r>
          </a:p>
          <a:p>
            <a:endParaRPr lang="fi-FI" dirty="0"/>
          </a:p>
          <a:p>
            <a:r>
              <a:rPr lang="fi-FI" dirty="0"/>
              <a:t>We in the O1 staff can help as your “personal trainers”, but we can’t exercise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853"/>
      </p:ext>
    </p:extLst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14400"/>
          </a:xfrm>
        </p:spPr>
        <p:txBody>
          <a:bodyPr/>
          <a:lstStyle/>
          <a:p>
            <a:r>
              <a:rPr lang="fi-FI" dirty="0"/>
              <a:t>The A+ course platform is your “gym”.</a:t>
            </a:r>
          </a:p>
          <a:p>
            <a:pPr marL="457200" lvl="1" indent="0">
              <a:buNone/>
            </a:pPr>
            <a:r>
              <a:rPr lang="fi-FI" dirty="0"/>
              <a:t>	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09800"/>
            <a:ext cx="73914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In A+, you’ll find our ebook: a combination of assignments and textbook-like interactive learning materials.</a:t>
            </a:r>
          </a:p>
          <a:p>
            <a:endParaRPr lang="fi-FI" dirty="0"/>
          </a:p>
          <a:p>
            <a:r>
              <a:rPr lang="fi-FI" dirty="0"/>
              <a:t>You complete O1 by working through that ebook and solving the assignments that are embedded there.</a:t>
            </a:r>
          </a:p>
          <a:p>
            <a:pPr lvl="1"/>
            <a:r>
              <a:rPr lang="fi-FI" dirty="0"/>
              <a:t>There’s plenty of reading and plenty of doing. (The early Weeks involve more reading than the later ones do.)</a:t>
            </a:r>
          </a:p>
        </p:txBody>
      </p:sp>
    </p:spTree>
    <p:extLst>
      <p:ext uri="{BB962C8B-B14F-4D97-AF65-F5344CB8AC3E}">
        <p14:creationId xmlns:p14="http://schemas.microsoft.com/office/powerpoint/2010/main" val="3019594128"/>
      </p:ext>
    </p:extLst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966788"/>
            <a:ext cx="7491412" cy="5738812"/>
          </a:xfrm>
        </p:spPr>
        <p:txBody>
          <a:bodyPr/>
          <a:lstStyle/>
          <a:p>
            <a:pPr lvl="0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5 ECTS credits ≈ 130 </a:t>
            </a:r>
            <a:r>
              <a:rPr lang="en-US" i="1" dirty="0"/>
              <a:t>active</a:t>
            </a:r>
            <a:r>
              <a:rPr lang="en-US" dirty="0"/>
              <a:t> hours of study for a “typical student”.</a:t>
            </a:r>
          </a:p>
          <a:p>
            <a:pPr lvl="1">
              <a:defRPr/>
            </a:pPr>
            <a:r>
              <a:rPr lang="en-US" dirty="0"/>
              <a:t>That’s a pretty big number.</a:t>
            </a:r>
          </a:p>
          <a:p>
            <a:pPr lvl="1">
              <a:defRPr/>
            </a:pPr>
            <a:r>
              <a:rPr lang="en-US" dirty="0"/>
              <a:t>If you go through all our optional materials (and aim for a grade of 5), O1 may be still more work.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That can easily mean more than 10 hours in some Weeks.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Five Credits</a:t>
            </a:r>
          </a:p>
        </p:txBody>
      </p:sp>
      <p:sp>
        <p:nvSpPr>
          <p:cNvPr id="9" name="TextBox 8"/>
          <p:cNvSpPr txBox="1"/>
          <p:nvPr/>
        </p:nvSpPr>
        <p:spPr>
          <a:xfrm rot="282889">
            <a:off x="6819930" y="4551323"/>
            <a:ext cx="2134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Don’t leave everything for deadline day!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172200" y="4495799"/>
            <a:ext cx="685800" cy="15240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418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36" y="1066800"/>
            <a:ext cx="8072464" cy="4443412"/>
          </a:xfrm>
        </p:spPr>
        <p:txBody>
          <a:bodyPr/>
          <a:lstStyle/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 err="1"/>
              <a:t>Pairwork</a:t>
            </a:r>
            <a:endParaRPr lang="en-US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Lab sessions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Online forums</a:t>
            </a:r>
            <a:endParaRPr lang="fi-FI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Weekly bulletins</a:t>
            </a:r>
          </a:p>
          <a:p>
            <a:pPr lvl="0"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You Don’t Need to Do It Alone</a:t>
            </a:r>
          </a:p>
        </p:txBody>
      </p:sp>
      <p:sp>
        <p:nvSpPr>
          <p:cNvPr id="2" name="TextBox 1"/>
          <p:cNvSpPr txBox="1"/>
          <p:nvPr/>
        </p:nvSpPr>
        <p:spPr>
          <a:xfrm rot="282889">
            <a:off x="6216631" y="3654855"/>
            <a:ext cx="2931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Make use of these!</a:t>
            </a:r>
          </a:p>
        </p:txBody>
      </p:sp>
      <p:cxnSp>
        <p:nvCxnSpPr>
          <p:cNvPr id="7" name="Straight Arrow Connector 6"/>
          <p:cNvCxnSpPr>
            <a:cxnSpLocks/>
            <a:stCxn id="2" idx="1"/>
          </p:cNvCxnSpPr>
          <p:nvPr/>
        </p:nvCxnSpPr>
        <p:spPr>
          <a:xfrm flipH="1" flipV="1">
            <a:off x="3810000" y="2133600"/>
            <a:ext cx="2411590" cy="16008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" idx="1"/>
          </p:cNvCxnSpPr>
          <p:nvPr/>
        </p:nvCxnSpPr>
        <p:spPr>
          <a:xfrm flipH="1" flipV="1">
            <a:off x="4173198" y="2971800"/>
            <a:ext cx="2048392" cy="7626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2" idx="1"/>
          </p:cNvCxnSpPr>
          <p:nvPr/>
        </p:nvCxnSpPr>
        <p:spPr>
          <a:xfrm flipH="1" flipV="1">
            <a:off x="4173198" y="3667125"/>
            <a:ext cx="2048392" cy="67316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2" idx="1"/>
          </p:cNvCxnSpPr>
          <p:nvPr/>
        </p:nvCxnSpPr>
        <p:spPr>
          <a:xfrm flipH="1">
            <a:off x="4592298" y="3734441"/>
            <a:ext cx="1629292" cy="561654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489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926013" y="4881539"/>
            <a:ext cx="450850" cy="1265237"/>
            <a:chOff x="2496" y="1872"/>
            <a:chExt cx="284" cy="797"/>
          </a:xfrm>
        </p:grpSpPr>
        <p:grpSp>
          <p:nvGrpSpPr>
            <p:cNvPr id="44221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22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26" name="Straight Connector 62"/>
              <p:cNvCxnSpPr>
                <a:cxnSpLocks noChangeShapeType="1"/>
                <a:stCxn id="4422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2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22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223" name="Freeform 50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224" name="Freeform 51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170613" y="2514600"/>
            <a:ext cx="534987" cy="1600200"/>
            <a:chOff x="480" y="480"/>
            <a:chExt cx="337" cy="1008"/>
          </a:xfrm>
        </p:grpSpPr>
        <p:cxnSp>
          <p:nvCxnSpPr>
            <p:cNvPr id="44189" name="Straight Connector 41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90" name="Straight Connector 43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91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21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18" name="Straight Connector 62"/>
              <p:cNvCxnSpPr>
                <a:cxnSpLocks noChangeShapeType="1"/>
                <a:stCxn id="4421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1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2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3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215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6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4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5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6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7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8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9" name="Group 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212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3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4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0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201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202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3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210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1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04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5" name="Group 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207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8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9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6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5408613" y="2514600"/>
            <a:ext cx="534987" cy="1600200"/>
            <a:chOff x="480" y="480"/>
            <a:chExt cx="337" cy="1008"/>
          </a:xfrm>
        </p:grpSpPr>
        <p:cxnSp>
          <p:nvCxnSpPr>
            <p:cNvPr id="44157" name="Straight Connector 41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58" name="Straight Connector 43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59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8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86" name="Straight Connector 62"/>
              <p:cNvCxnSpPr>
                <a:cxnSpLocks noChangeShapeType="1"/>
                <a:stCxn id="4418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8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0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1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83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4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2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3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4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5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6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7" name="Group 1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80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1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2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68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9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70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1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78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79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72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3" name="Group 1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75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6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7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74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6" name="Group 118"/>
          <p:cNvGrpSpPr>
            <a:grpSpLocks/>
          </p:cNvGrpSpPr>
          <p:nvPr/>
        </p:nvGrpSpPr>
        <p:grpSpPr bwMode="auto">
          <a:xfrm>
            <a:off x="4646613" y="2514600"/>
            <a:ext cx="534987" cy="1600200"/>
            <a:chOff x="480" y="480"/>
            <a:chExt cx="337" cy="1008"/>
          </a:xfrm>
        </p:grpSpPr>
        <p:cxnSp>
          <p:nvCxnSpPr>
            <p:cNvPr id="44125" name="Straight Connector 41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26" name="Straight Connector 43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27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53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54" name="Straight Connector 62"/>
              <p:cNvCxnSpPr>
                <a:cxnSpLocks noChangeShapeType="1"/>
                <a:stCxn id="44153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55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6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28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29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51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2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30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1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2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3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4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5" name="Group 135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48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9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50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36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7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8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9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46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47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40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41" name="Group 146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43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4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5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42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1" name="Group 152"/>
          <p:cNvGrpSpPr>
            <a:grpSpLocks/>
          </p:cNvGrpSpPr>
          <p:nvPr/>
        </p:nvGrpSpPr>
        <p:grpSpPr bwMode="auto">
          <a:xfrm>
            <a:off x="1736725" y="3417888"/>
            <a:ext cx="534988" cy="1600200"/>
            <a:chOff x="480" y="480"/>
            <a:chExt cx="337" cy="1008"/>
          </a:xfrm>
        </p:grpSpPr>
        <p:cxnSp>
          <p:nvCxnSpPr>
            <p:cNvPr id="44093" name="Straight Connector 41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94" name="Straight Connector 43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95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21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22" name="Straight Connector 62"/>
              <p:cNvCxnSpPr>
                <a:cxnSpLocks noChangeShapeType="1"/>
                <a:stCxn id="44121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23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4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6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97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19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0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8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99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0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1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2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3" name="Group 1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16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7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8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04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5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6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7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14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15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08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9" name="Group 1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11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2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3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10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2" name="Group 185"/>
          <p:cNvGrpSpPr>
            <a:grpSpLocks/>
          </p:cNvGrpSpPr>
          <p:nvPr/>
        </p:nvGrpSpPr>
        <p:grpSpPr bwMode="auto">
          <a:xfrm>
            <a:off x="3192463" y="3429000"/>
            <a:ext cx="534987" cy="1600200"/>
            <a:chOff x="480" y="480"/>
            <a:chExt cx="337" cy="1008"/>
          </a:xfrm>
        </p:grpSpPr>
        <p:cxnSp>
          <p:nvCxnSpPr>
            <p:cNvPr id="44061" name="Straight Connector 41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62" name="Straight Connector 43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63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089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90" name="Straight Connector 62"/>
              <p:cNvCxnSpPr>
                <a:cxnSpLocks noChangeShapeType="1"/>
                <a:stCxn id="44089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91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92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4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65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087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8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6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7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8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69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0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1" name="Group 2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084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5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6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2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73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4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5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082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3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76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7" name="Group 2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079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0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1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8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33835" name="Group 284"/>
          <p:cNvGrpSpPr>
            <a:grpSpLocks/>
          </p:cNvGrpSpPr>
          <p:nvPr/>
        </p:nvGrpSpPr>
        <p:grpSpPr bwMode="auto">
          <a:xfrm>
            <a:off x="5737225" y="4910114"/>
            <a:ext cx="450850" cy="1265237"/>
            <a:chOff x="2496" y="1872"/>
            <a:chExt cx="284" cy="797"/>
          </a:xfrm>
        </p:grpSpPr>
        <p:grpSp>
          <p:nvGrpSpPr>
            <p:cNvPr id="44053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05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58" name="Straight Connector 62"/>
              <p:cNvCxnSpPr>
                <a:cxnSpLocks noChangeShapeType="1"/>
                <a:stCxn id="4405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5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6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54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055" name="Freeform 291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6" name="Freeform 292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044" name="Group 295"/>
          <p:cNvGrpSpPr>
            <a:grpSpLocks/>
          </p:cNvGrpSpPr>
          <p:nvPr/>
        </p:nvGrpSpPr>
        <p:grpSpPr bwMode="auto">
          <a:xfrm>
            <a:off x="2559050" y="4030663"/>
            <a:ext cx="381000" cy="381000"/>
            <a:chOff x="738" y="767"/>
            <a:chExt cx="240" cy="240"/>
          </a:xfrm>
        </p:grpSpPr>
        <p:sp>
          <p:nvSpPr>
            <p:cNvPr id="44051" name="Rectangle 293"/>
            <p:cNvSpPr>
              <a:spLocks noChangeArrowheads="1"/>
            </p:cNvSpPr>
            <p:nvPr/>
          </p:nvSpPr>
          <p:spPr bwMode="auto">
            <a:xfrm>
              <a:off x="834" y="767"/>
              <a:ext cx="48" cy="240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2" name="Rectangle 294"/>
            <p:cNvSpPr>
              <a:spLocks noChangeArrowheads="1"/>
            </p:cNvSpPr>
            <p:nvPr/>
          </p:nvSpPr>
          <p:spPr bwMode="auto">
            <a:xfrm>
              <a:off x="738" y="863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57" name="Group 304"/>
          <p:cNvGrpSpPr>
            <a:grpSpLocks/>
          </p:cNvGrpSpPr>
          <p:nvPr/>
        </p:nvGrpSpPr>
        <p:grpSpPr bwMode="auto">
          <a:xfrm rot="-1460962">
            <a:off x="3902075" y="3657600"/>
            <a:ext cx="500063" cy="304800"/>
            <a:chOff x="1632" y="745"/>
            <a:chExt cx="315" cy="192"/>
          </a:xfrm>
        </p:grpSpPr>
        <p:sp>
          <p:nvSpPr>
            <p:cNvPr id="44049" name="Rectangle 302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0" name="Freeform 303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63" name="Group 305"/>
          <p:cNvGrpSpPr>
            <a:grpSpLocks/>
          </p:cNvGrpSpPr>
          <p:nvPr/>
        </p:nvGrpSpPr>
        <p:grpSpPr bwMode="auto">
          <a:xfrm rot="806705">
            <a:off x="3978275" y="4648200"/>
            <a:ext cx="500063" cy="304800"/>
            <a:chOff x="1632" y="745"/>
            <a:chExt cx="315" cy="192"/>
          </a:xfrm>
        </p:grpSpPr>
        <p:sp>
          <p:nvSpPr>
            <p:cNvPr id="44047" name="Rectangle 306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48" name="Freeform 307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/>
          <a:p>
            <a:r>
              <a:rPr lang="en-US" kern="0" dirty="0" err="1"/>
              <a:t>Pairwork</a:t>
            </a:r>
            <a:r>
              <a:rPr lang="en-US" kern="0" dirty="0"/>
              <a:t> is Allowed and Encouraged!</a:t>
            </a:r>
            <a:endParaRPr lang="fi-FI" dirty="0"/>
          </a:p>
        </p:txBody>
      </p:sp>
      <p:sp>
        <p:nvSpPr>
          <p:cNvPr id="199" name="Text Box 2"/>
          <p:cNvSpPr txBox="1">
            <a:spLocks noChangeArrowheads="1"/>
          </p:cNvSpPr>
          <p:nvPr/>
        </p:nvSpPr>
        <p:spPr>
          <a:xfrm>
            <a:off x="103717" y="774712"/>
            <a:ext cx="9144000" cy="13588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You might want to form a pair right away in Week 1.</a:t>
            </a:r>
          </a:p>
          <a:p>
            <a:r>
              <a:rPr lang="en-US" sz="2400" dirty="0"/>
              <a:t>You can use our online channels to assist you with that. </a:t>
            </a:r>
          </a:p>
        </p:txBody>
      </p:sp>
      <p:sp>
        <p:nvSpPr>
          <p:cNvPr id="200" name="Text Box 2"/>
          <p:cNvSpPr txBox="1">
            <a:spLocks noChangeArrowheads="1"/>
          </p:cNvSpPr>
          <p:nvPr/>
        </p:nvSpPr>
        <p:spPr>
          <a:xfrm>
            <a:off x="228600" y="6324600"/>
            <a:ext cx="9144000" cy="67944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/>
              <a:t>It’s also allowed to solve the assignments alone.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0798900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Sessions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3810000"/>
          </a:xfrm>
        </p:spPr>
        <p:txBody>
          <a:bodyPr/>
          <a:lstStyle/>
          <a:p>
            <a:r>
              <a:rPr lang="en-US" dirty="0"/>
              <a:t>You’re most welcome to join our lab sessions, where you can work on the assignments at your own pace and ask for advice as needed.</a:t>
            </a:r>
          </a:p>
          <a:p>
            <a:endParaRPr lang="en-US" dirty="0"/>
          </a:p>
          <a:p>
            <a:r>
              <a:rPr lang="en-US" dirty="0"/>
              <a:t>There are over 40 hours of labs per week; there are some every day, except on weekends. </a:t>
            </a:r>
          </a:p>
          <a:p>
            <a:r>
              <a:rPr lang="en-US" dirty="0"/>
              <a:t>You’ll find the times and places in A+.</a:t>
            </a:r>
          </a:p>
          <a:p>
            <a:pPr lvl="1"/>
            <a:r>
              <a:rPr lang="en-US" dirty="0"/>
              <a:t>There are a few online sessions, but the labs are mostly on campus.</a:t>
            </a:r>
          </a:p>
          <a:p>
            <a:endParaRPr lang="fi-FI" dirty="0"/>
          </a:p>
          <a:p>
            <a:r>
              <a:rPr lang="fi-FI" dirty="0"/>
              <a:t>No need </a:t>
            </a:r>
            <a:r>
              <a:rPr lang="fi-FI"/>
              <a:t>to pre</a:t>
            </a:r>
            <a:r>
              <a:rPr lang="en-FI"/>
              <a:t>-re</a:t>
            </a:r>
            <a:r>
              <a:rPr lang="fi-FI"/>
              <a:t>gister</a:t>
            </a:r>
            <a:r>
              <a:rPr lang="fi-FI" dirty="0"/>
              <a:t>. Just come and go freely.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237400"/>
      </p:ext>
    </p:extLst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and Telegram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7757160" cy="4595812"/>
          </a:xfrm>
        </p:spPr>
        <p:txBody>
          <a:bodyPr/>
          <a:lstStyle/>
          <a:p>
            <a:pPr>
              <a:buNone/>
            </a:pPr>
            <a:endParaRPr lang="en-US" sz="1600" dirty="0"/>
          </a:p>
          <a:p>
            <a:r>
              <a:rPr lang="en-US" dirty="0"/>
              <a:t>We have a questions-and-answers forum online, on the Piazza platform.</a:t>
            </a:r>
          </a:p>
          <a:p>
            <a:pPr lvl="1"/>
            <a:r>
              <a:rPr lang="en-US" dirty="0"/>
              <a:t>You can submit questions for course staff and other students to answer.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dirty="0"/>
              <a:t>We have a group in Telegram.</a:t>
            </a:r>
          </a:p>
          <a:p>
            <a:pPr lvl="1"/>
            <a:r>
              <a:rPr lang="en-US" dirty="0"/>
              <a:t>This enables a real-time chat about O1.</a:t>
            </a:r>
          </a:p>
          <a:p>
            <a:pPr lvl="1"/>
            <a:endParaRPr lang="en-US" dirty="0"/>
          </a:p>
          <a:p>
            <a:r>
              <a:rPr lang="en-US" dirty="0"/>
              <a:t>You’ll find the links in A+’s menu and in the first chapter of our </a:t>
            </a:r>
            <a:r>
              <a:rPr lang="en-US" dirty="0" err="1"/>
              <a:t>ebook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6171"/>
      </p:ext>
    </p:extLst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Bulletins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8061960" cy="4595812"/>
          </a:xfrm>
        </p:spPr>
        <p:txBody>
          <a:bodyPr/>
          <a:lstStyle/>
          <a:p>
            <a:pPr>
              <a:buNone/>
            </a:pPr>
            <a:endParaRPr lang="en-US" sz="1600" dirty="0"/>
          </a:p>
          <a:p>
            <a:r>
              <a:rPr lang="en-US" dirty="0"/>
              <a:t>Published by Juha in A+ after each deadline.</a:t>
            </a:r>
          </a:p>
          <a:p>
            <a:endParaRPr lang="en-US" dirty="0"/>
          </a:p>
          <a:p>
            <a:r>
              <a:rPr lang="en-US" dirty="0"/>
              <a:t>The bulletins complement our other materials with</a:t>
            </a:r>
          </a:p>
          <a:p>
            <a:pPr lvl="1"/>
            <a:r>
              <a:rPr lang="en-US" dirty="0"/>
              <a:t>answers to student questions and feedback</a:t>
            </a:r>
          </a:p>
          <a:p>
            <a:pPr lvl="1"/>
            <a:r>
              <a:rPr lang="en-US" dirty="0"/>
              <a:t>example solutions to past assignments, and</a:t>
            </a:r>
          </a:p>
          <a:p>
            <a:pPr lvl="1"/>
            <a:r>
              <a:rPr lang="en-US" dirty="0"/>
              <a:t>various bonus topics.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1596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86800" cy="4595812"/>
          </a:xfrm>
        </p:spPr>
        <p:txBody>
          <a:bodyPr/>
          <a:lstStyle/>
          <a:p>
            <a:r>
              <a:rPr lang="fi-FI" dirty="0"/>
              <a:t>After this intro lecture, we’ll only have one, and that isn’t exactly a traditional lecture:</a:t>
            </a:r>
          </a:p>
          <a:p>
            <a:pPr lvl="1"/>
            <a:endParaRPr lang="fi-FI" dirty="0"/>
          </a:p>
          <a:p>
            <a:r>
              <a:rPr lang="en-FI"/>
              <a:t>O1’s </a:t>
            </a:r>
            <a:r>
              <a:rPr lang="fi-FI"/>
              <a:t>End-of-</a:t>
            </a:r>
            <a:r>
              <a:rPr lang="en-FI"/>
              <a:t>C</a:t>
            </a:r>
            <a:r>
              <a:rPr lang="fi-FI"/>
              <a:t>ourse </a:t>
            </a:r>
            <a:r>
              <a:rPr lang="en-FI"/>
              <a:t>E</a:t>
            </a:r>
            <a:r>
              <a:rPr lang="fi-FI"/>
              <a:t>vent</a:t>
            </a:r>
            <a:endParaRPr lang="en-FI"/>
          </a:p>
          <a:p>
            <a:pPr lvl="1"/>
            <a:r>
              <a:rPr lang="en-FI"/>
              <a:t>Monday</a:t>
            </a:r>
            <a:r>
              <a:rPr lang="fi-FI"/>
              <a:t>, December </a:t>
            </a:r>
            <a:r>
              <a:rPr lang="en-FI"/>
              <a:t>9</a:t>
            </a:r>
            <a:r>
              <a:rPr lang="fi-FI"/>
              <a:t>th, 1</a:t>
            </a:r>
            <a:r>
              <a:rPr lang="en-FI"/>
              <a:t>4</a:t>
            </a:r>
            <a:r>
              <a:rPr lang="fi-FI"/>
              <a:t>–1</a:t>
            </a:r>
            <a:r>
              <a:rPr lang="en-FI"/>
              <a:t>6</a:t>
            </a:r>
            <a:r>
              <a:rPr lang="fi-FI"/>
              <a:t>. </a:t>
            </a:r>
            <a:endParaRPr lang="fi-FI" dirty="0"/>
          </a:p>
          <a:p>
            <a:pPr lvl="1"/>
            <a:r>
              <a:rPr lang="fi-FI" dirty="0"/>
              <a:t>We’ll look at what we (you!) have achieved, and consider possible next steps after O1.</a:t>
            </a:r>
          </a:p>
          <a:p>
            <a:pPr lvl="1"/>
            <a:r>
              <a:rPr lang="fi-FI" dirty="0"/>
              <a:t>We’ll take a look at the teaching assistants’ favorite text adventure games, give out some awards for those, run the finals of the robot tournals, etc. </a:t>
            </a:r>
          </a:p>
        </p:txBody>
      </p:sp>
    </p:spTree>
    <p:extLst>
      <p:ext uri="{BB962C8B-B14F-4D97-AF65-F5344CB8AC3E}">
        <p14:creationId xmlns:p14="http://schemas.microsoft.com/office/powerpoint/2010/main" val="4247327054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7136923" y="4529864"/>
            <a:ext cx="1133484" cy="2355034"/>
            <a:chOff x="7136923" y="4529864"/>
            <a:chExt cx="1133484" cy="2355034"/>
          </a:xfrm>
        </p:grpSpPr>
        <p:cxnSp>
          <p:nvCxnSpPr>
            <p:cNvPr id="76" name="Straight Connector 75"/>
            <p:cNvCxnSpPr/>
            <p:nvPr/>
          </p:nvCxnSpPr>
          <p:spPr bwMode="auto">
            <a:xfrm rot="5400000">
              <a:off x="6883613" y="5947443"/>
              <a:ext cx="1814716" cy="60193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4" name="Group 43"/>
            <p:cNvGrpSpPr/>
            <p:nvPr/>
          </p:nvGrpSpPr>
          <p:grpSpPr>
            <a:xfrm>
              <a:off x="7136923" y="4529864"/>
              <a:ext cx="1133484" cy="1021925"/>
              <a:chOff x="714348" y="1928802"/>
              <a:chExt cx="854869" cy="770732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99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863676" y="4553102"/>
            <a:ext cx="2117210" cy="2309910"/>
            <a:chOff x="863676" y="4553102"/>
            <a:chExt cx="2117210" cy="2309910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5400000">
              <a:off x="1474177" y="6183557"/>
              <a:ext cx="1357322" cy="15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 rot="752467">
              <a:off x="863676" y="4553102"/>
              <a:ext cx="2117210" cy="1919631"/>
              <a:chOff x="714348" y="1928802"/>
              <a:chExt cx="854869" cy="770732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E0C7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Is this how courses work?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Learning Goals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25710" y="5137583"/>
            <a:ext cx="1889496" cy="1819884"/>
            <a:chOff x="5325710" y="5137583"/>
            <a:chExt cx="1889496" cy="1819884"/>
          </a:xfrm>
        </p:grpSpPr>
        <p:sp>
          <p:nvSpPr>
            <p:cNvPr id="20" name="Freeform 19"/>
            <p:cNvSpPr/>
            <p:nvPr/>
          </p:nvSpPr>
          <p:spPr>
            <a:xfrm>
              <a:off x="5772233" y="6431827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81057" y="5482648"/>
              <a:ext cx="1225666" cy="1000212"/>
            </a:xfrm>
            <a:custGeom>
              <a:avLst/>
              <a:gdLst>
                <a:gd name="connsiteX0" fmla="*/ 58737 w 781050"/>
                <a:gd name="connsiteY0" fmla="*/ 68262 h 637381"/>
                <a:gd name="connsiteX1" fmla="*/ 34925 w 781050"/>
                <a:gd name="connsiteY1" fmla="*/ 144462 h 637381"/>
                <a:gd name="connsiteX2" fmla="*/ 8731 w 781050"/>
                <a:gd name="connsiteY2" fmla="*/ 182562 h 637381"/>
                <a:gd name="connsiteX3" fmla="*/ 1587 w 781050"/>
                <a:gd name="connsiteY3" fmla="*/ 237331 h 637381"/>
                <a:gd name="connsiteX4" fmla="*/ 1587 w 781050"/>
                <a:gd name="connsiteY4" fmla="*/ 327818 h 637381"/>
                <a:gd name="connsiteX5" fmla="*/ 11112 w 781050"/>
                <a:gd name="connsiteY5" fmla="*/ 406399 h 637381"/>
                <a:gd name="connsiteX6" fmla="*/ 53975 w 781050"/>
                <a:gd name="connsiteY6" fmla="*/ 482599 h 637381"/>
                <a:gd name="connsiteX7" fmla="*/ 113506 w 781050"/>
                <a:gd name="connsiteY7" fmla="*/ 525462 h 637381"/>
                <a:gd name="connsiteX8" fmla="*/ 213519 w 781050"/>
                <a:gd name="connsiteY8" fmla="*/ 620712 h 637381"/>
                <a:gd name="connsiteX9" fmla="*/ 306387 w 781050"/>
                <a:gd name="connsiteY9" fmla="*/ 625474 h 637381"/>
                <a:gd name="connsiteX10" fmla="*/ 473075 w 781050"/>
                <a:gd name="connsiteY10" fmla="*/ 608806 h 637381"/>
                <a:gd name="connsiteX11" fmla="*/ 623094 w 781050"/>
                <a:gd name="connsiteY11" fmla="*/ 573087 h 637381"/>
                <a:gd name="connsiteX12" fmla="*/ 770731 w 781050"/>
                <a:gd name="connsiteY12" fmla="*/ 404018 h 637381"/>
                <a:gd name="connsiteX13" fmla="*/ 685006 w 781050"/>
                <a:gd name="connsiteY13" fmla="*/ 265906 h 637381"/>
                <a:gd name="connsiteX14" fmla="*/ 463550 w 781050"/>
                <a:gd name="connsiteY14" fmla="*/ 232568 h 637381"/>
                <a:gd name="connsiteX15" fmla="*/ 368300 w 781050"/>
                <a:gd name="connsiteY15" fmla="*/ 165893 h 637381"/>
                <a:gd name="connsiteX16" fmla="*/ 273050 w 781050"/>
                <a:gd name="connsiteY16" fmla="*/ 77787 h 637381"/>
                <a:gd name="connsiteX17" fmla="*/ 173037 w 781050"/>
                <a:gd name="connsiteY17" fmla="*/ 8731 h 637381"/>
                <a:gd name="connsiteX18" fmla="*/ 58737 w 781050"/>
                <a:gd name="connsiteY18" fmla="*/ 68262 h 63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050" h="637381">
                  <a:moveTo>
                    <a:pt x="58737" y="68262"/>
                  </a:moveTo>
                  <a:cubicBezTo>
                    <a:pt x="35718" y="90884"/>
                    <a:pt x="43259" y="125412"/>
                    <a:pt x="34925" y="144462"/>
                  </a:cubicBezTo>
                  <a:cubicBezTo>
                    <a:pt x="26591" y="163512"/>
                    <a:pt x="14287" y="167084"/>
                    <a:pt x="8731" y="182562"/>
                  </a:cubicBezTo>
                  <a:cubicBezTo>
                    <a:pt x="3175" y="198040"/>
                    <a:pt x="2778" y="213122"/>
                    <a:pt x="1587" y="237331"/>
                  </a:cubicBezTo>
                  <a:cubicBezTo>
                    <a:pt x="396" y="261540"/>
                    <a:pt x="0" y="299640"/>
                    <a:pt x="1587" y="327818"/>
                  </a:cubicBezTo>
                  <a:cubicBezTo>
                    <a:pt x="3175" y="355996"/>
                    <a:pt x="2381" y="380602"/>
                    <a:pt x="11112" y="406399"/>
                  </a:cubicBezTo>
                  <a:cubicBezTo>
                    <a:pt x="19843" y="432196"/>
                    <a:pt x="36909" y="462755"/>
                    <a:pt x="53975" y="482599"/>
                  </a:cubicBezTo>
                  <a:cubicBezTo>
                    <a:pt x="71041" y="502443"/>
                    <a:pt x="86915" y="502443"/>
                    <a:pt x="113506" y="525462"/>
                  </a:cubicBezTo>
                  <a:cubicBezTo>
                    <a:pt x="140097" y="548481"/>
                    <a:pt x="181372" y="604043"/>
                    <a:pt x="213519" y="620712"/>
                  </a:cubicBezTo>
                  <a:cubicBezTo>
                    <a:pt x="245666" y="637381"/>
                    <a:pt x="263128" y="627458"/>
                    <a:pt x="306387" y="625474"/>
                  </a:cubicBezTo>
                  <a:cubicBezTo>
                    <a:pt x="349646" y="623490"/>
                    <a:pt x="420291" y="617537"/>
                    <a:pt x="473075" y="608806"/>
                  </a:cubicBezTo>
                  <a:cubicBezTo>
                    <a:pt x="525860" y="600075"/>
                    <a:pt x="573485" y="607218"/>
                    <a:pt x="623094" y="573087"/>
                  </a:cubicBezTo>
                  <a:cubicBezTo>
                    <a:pt x="672703" y="538956"/>
                    <a:pt x="760412" y="455215"/>
                    <a:pt x="770731" y="404018"/>
                  </a:cubicBezTo>
                  <a:cubicBezTo>
                    <a:pt x="781050" y="352821"/>
                    <a:pt x="736203" y="294481"/>
                    <a:pt x="685006" y="265906"/>
                  </a:cubicBezTo>
                  <a:cubicBezTo>
                    <a:pt x="633809" y="237331"/>
                    <a:pt x="516334" y="249237"/>
                    <a:pt x="463550" y="232568"/>
                  </a:cubicBezTo>
                  <a:cubicBezTo>
                    <a:pt x="410766" y="215899"/>
                    <a:pt x="400050" y="191690"/>
                    <a:pt x="368300" y="165893"/>
                  </a:cubicBezTo>
                  <a:cubicBezTo>
                    <a:pt x="336550" y="140096"/>
                    <a:pt x="305594" y="103981"/>
                    <a:pt x="273050" y="77787"/>
                  </a:cubicBezTo>
                  <a:cubicBezTo>
                    <a:pt x="240506" y="51593"/>
                    <a:pt x="207962" y="17462"/>
                    <a:pt x="173037" y="8731"/>
                  </a:cubicBezTo>
                  <a:cubicBezTo>
                    <a:pt x="138112" y="0"/>
                    <a:pt x="81756" y="45640"/>
                    <a:pt x="58737" y="6826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04912" y="5781884"/>
              <a:ext cx="688989" cy="414165"/>
            </a:xfrm>
            <a:custGeom>
              <a:avLst/>
              <a:gdLst>
                <a:gd name="connsiteX0" fmla="*/ 0 w 439055"/>
                <a:gd name="connsiteY0" fmla="*/ 1400 h 263925"/>
                <a:gd name="connsiteX1" fmla="*/ 4762 w 439055"/>
                <a:gd name="connsiteY1" fmla="*/ 87125 h 263925"/>
                <a:gd name="connsiteX2" fmla="*/ 9525 w 439055"/>
                <a:gd name="connsiteY2" fmla="*/ 110937 h 263925"/>
                <a:gd name="connsiteX3" fmla="*/ 16669 w 439055"/>
                <a:gd name="connsiteY3" fmla="*/ 132369 h 263925"/>
                <a:gd name="connsiteX4" fmla="*/ 19050 w 439055"/>
                <a:gd name="connsiteY4" fmla="*/ 139512 h 263925"/>
                <a:gd name="connsiteX5" fmla="*/ 26194 w 439055"/>
                <a:gd name="connsiteY5" fmla="*/ 149037 h 263925"/>
                <a:gd name="connsiteX6" fmla="*/ 30956 w 439055"/>
                <a:gd name="connsiteY6" fmla="*/ 156181 h 263925"/>
                <a:gd name="connsiteX7" fmla="*/ 38100 w 439055"/>
                <a:gd name="connsiteY7" fmla="*/ 160944 h 263925"/>
                <a:gd name="connsiteX8" fmla="*/ 45244 w 439055"/>
                <a:gd name="connsiteY8" fmla="*/ 168087 h 263925"/>
                <a:gd name="connsiteX9" fmla="*/ 52387 w 439055"/>
                <a:gd name="connsiteY9" fmla="*/ 172850 h 263925"/>
                <a:gd name="connsiteX10" fmla="*/ 61912 w 439055"/>
                <a:gd name="connsiteY10" fmla="*/ 179994 h 263925"/>
                <a:gd name="connsiteX11" fmla="*/ 69056 w 439055"/>
                <a:gd name="connsiteY11" fmla="*/ 184756 h 263925"/>
                <a:gd name="connsiteX12" fmla="*/ 78581 w 439055"/>
                <a:gd name="connsiteY12" fmla="*/ 194281 h 263925"/>
                <a:gd name="connsiteX13" fmla="*/ 97631 w 439055"/>
                <a:gd name="connsiteY13" fmla="*/ 203806 h 263925"/>
                <a:gd name="connsiteX14" fmla="*/ 107156 w 439055"/>
                <a:gd name="connsiteY14" fmla="*/ 208569 h 263925"/>
                <a:gd name="connsiteX15" fmla="*/ 121444 w 439055"/>
                <a:gd name="connsiteY15" fmla="*/ 218094 h 263925"/>
                <a:gd name="connsiteX16" fmla="*/ 128587 w 439055"/>
                <a:gd name="connsiteY16" fmla="*/ 222856 h 263925"/>
                <a:gd name="connsiteX17" fmla="*/ 138112 w 439055"/>
                <a:gd name="connsiteY17" fmla="*/ 227619 h 263925"/>
                <a:gd name="connsiteX18" fmla="*/ 145256 w 439055"/>
                <a:gd name="connsiteY18" fmla="*/ 230000 h 263925"/>
                <a:gd name="connsiteX19" fmla="*/ 159544 w 439055"/>
                <a:gd name="connsiteY19" fmla="*/ 239525 h 263925"/>
                <a:gd name="connsiteX20" fmla="*/ 166687 w 439055"/>
                <a:gd name="connsiteY20" fmla="*/ 241906 h 263925"/>
                <a:gd name="connsiteX21" fmla="*/ 185737 w 439055"/>
                <a:gd name="connsiteY21" fmla="*/ 246669 h 263925"/>
                <a:gd name="connsiteX22" fmla="*/ 195262 w 439055"/>
                <a:gd name="connsiteY22" fmla="*/ 249050 h 263925"/>
                <a:gd name="connsiteX23" fmla="*/ 202406 w 439055"/>
                <a:gd name="connsiteY23" fmla="*/ 251431 h 263925"/>
                <a:gd name="connsiteX24" fmla="*/ 209550 w 439055"/>
                <a:gd name="connsiteY24" fmla="*/ 256194 h 263925"/>
                <a:gd name="connsiteX25" fmla="*/ 221456 w 439055"/>
                <a:gd name="connsiteY25" fmla="*/ 258575 h 263925"/>
                <a:gd name="connsiteX26" fmla="*/ 264319 w 439055"/>
                <a:gd name="connsiteY26" fmla="*/ 263337 h 263925"/>
                <a:gd name="connsiteX27" fmla="*/ 354806 w 439055"/>
                <a:gd name="connsiteY27" fmla="*/ 260956 h 263925"/>
                <a:gd name="connsiteX28" fmla="*/ 361950 w 439055"/>
                <a:gd name="connsiteY28" fmla="*/ 258575 h 263925"/>
                <a:gd name="connsiteX29" fmla="*/ 414337 w 439055"/>
                <a:gd name="connsiteY29" fmla="*/ 253812 h 263925"/>
                <a:gd name="connsiteX30" fmla="*/ 428625 w 439055"/>
                <a:gd name="connsiteY30" fmla="*/ 251431 h 263925"/>
                <a:gd name="connsiteX31" fmla="*/ 438150 w 439055"/>
                <a:gd name="connsiteY31" fmla="*/ 249050 h 263925"/>
                <a:gd name="connsiteX32" fmla="*/ 431006 w 439055"/>
                <a:gd name="connsiteY32" fmla="*/ 244287 h 263925"/>
                <a:gd name="connsiteX33" fmla="*/ 416719 w 439055"/>
                <a:gd name="connsiteY33" fmla="*/ 230000 h 263925"/>
                <a:gd name="connsiteX34" fmla="*/ 409575 w 439055"/>
                <a:gd name="connsiteY34" fmla="*/ 215712 h 263925"/>
                <a:gd name="connsiteX35" fmla="*/ 404812 w 439055"/>
                <a:gd name="connsiteY35" fmla="*/ 201425 h 263925"/>
                <a:gd name="connsiteX36" fmla="*/ 400050 w 439055"/>
                <a:gd name="connsiteY36" fmla="*/ 194281 h 263925"/>
                <a:gd name="connsiteX37" fmla="*/ 395287 w 439055"/>
                <a:gd name="connsiteY37" fmla="*/ 179994 h 263925"/>
                <a:gd name="connsiteX38" fmla="*/ 388144 w 439055"/>
                <a:gd name="connsiteY38" fmla="*/ 165706 h 263925"/>
                <a:gd name="connsiteX39" fmla="*/ 383381 w 439055"/>
                <a:gd name="connsiteY39" fmla="*/ 158562 h 263925"/>
                <a:gd name="connsiteX40" fmla="*/ 376237 w 439055"/>
                <a:gd name="connsiteY40" fmla="*/ 139512 h 26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39055" h="263925">
                  <a:moveTo>
                    <a:pt x="0" y="1400"/>
                  </a:moveTo>
                  <a:cubicBezTo>
                    <a:pt x="10860" y="33983"/>
                    <a:pt x="294" y="0"/>
                    <a:pt x="4762" y="87125"/>
                  </a:cubicBezTo>
                  <a:cubicBezTo>
                    <a:pt x="5027" y="92296"/>
                    <a:pt x="7773" y="105096"/>
                    <a:pt x="9525" y="110937"/>
                  </a:cubicBezTo>
                  <a:cubicBezTo>
                    <a:pt x="9549" y="111017"/>
                    <a:pt x="15465" y="128758"/>
                    <a:pt x="16669" y="132369"/>
                  </a:cubicBezTo>
                  <a:cubicBezTo>
                    <a:pt x="17463" y="134750"/>
                    <a:pt x="17544" y="137504"/>
                    <a:pt x="19050" y="139512"/>
                  </a:cubicBezTo>
                  <a:cubicBezTo>
                    <a:pt x="21431" y="142687"/>
                    <a:pt x="23887" y="145807"/>
                    <a:pt x="26194" y="149037"/>
                  </a:cubicBezTo>
                  <a:cubicBezTo>
                    <a:pt x="27857" y="151366"/>
                    <a:pt x="28932" y="154157"/>
                    <a:pt x="30956" y="156181"/>
                  </a:cubicBezTo>
                  <a:cubicBezTo>
                    <a:pt x="32980" y="158205"/>
                    <a:pt x="35901" y="159112"/>
                    <a:pt x="38100" y="160944"/>
                  </a:cubicBezTo>
                  <a:cubicBezTo>
                    <a:pt x="40687" y="163100"/>
                    <a:pt x="42657" y="165931"/>
                    <a:pt x="45244" y="168087"/>
                  </a:cubicBezTo>
                  <a:cubicBezTo>
                    <a:pt x="47442" y="169919"/>
                    <a:pt x="50058" y="171186"/>
                    <a:pt x="52387" y="172850"/>
                  </a:cubicBezTo>
                  <a:cubicBezTo>
                    <a:pt x="55616" y="175157"/>
                    <a:pt x="58682" y="177687"/>
                    <a:pt x="61912" y="179994"/>
                  </a:cubicBezTo>
                  <a:cubicBezTo>
                    <a:pt x="64241" y="181657"/>
                    <a:pt x="66883" y="182894"/>
                    <a:pt x="69056" y="184756"/>
                  </a:cubicBezTo>
                  <a:cubicBezTo>
                    <a:pt x="72465" y="187678"/>
                    <a:pt x="74845" y="191790"/>
                    <a:pt x="78581" y="194281"/>
                  </a:cubicBezTo>
                  <a:cubicBezTo>
                    <a:pt x="84488" y="198219"/>
                    <a:pt x="91281" y="200631"/>
                    <a:pt x="97631" y="203806"/>
                  </a:cubicBezTo>
                  <a:cubicBezTo>
                    <a:pt x="100806" y="205394"/>
                    <a:pt x="104202" y="206600"/>
                    <a:pt x="107156" y="208569"/>
                  </a:cubicBezTo>
                  <a:lnTo>
                    <a:pt x="121444" y="218094"/>
                  </a:lnTo>
                  <a:cubicBezTo>
                    <a:pt x="123825" y="219681"/>
                    <a:pt x="126028" y="221576"/>
                    <a:pt x="128587" y="222856"/>
                  </a:cubicBezTo>
                  <a:cubicBezTo>
                    <a:pt x="131762" y="224444"/>
                    <a:pt x="134849" y="226221"/>
                    <a:pt x="138112" y="227619"/>
                  </a:cubicBezTo>
                  <a:cubicBezTo>
                    <a:pt x="140419" y="228608"/>
                    <a:pt x="143062" y="228781"/>
                    <a:pt x="145256" y="230000"/>
                  </a:cubicBezTo>
                  <a:cubicBezTo>
                    <a:pt x="150260" y="232780"/>
                    <a:pt x="154114" y="237715"/>
                    <a:pt x="159544" y="239525"/>
                  </a:cubicBezTo>
                  <a:cubicBezTo>
                    <a:pt x="161925" y="240319"/>
                    <a:pt x="164266" y="241246"/>
                    <a:pt x="166687" y="241906"/>
                  </a:cubicBezTo>
                  <a:cubicBezTo>
                    <a:pt x="173002" y="243628"/>
                    <a:pt x="179387" y="245081"/>
                    <a:pt x="185737" y="246669"/>
                  </a:cubicBezTo>
                  <a:cubicBezTo>
                    <a:pt x="188912" y="247463"/>
                    <a:pt x="192157" y="248015"/>
                    <a:pt x="195262" y="249050"/>
                  </a:cubicBezTo>
                  <a:lnTo>
                    <a:pt x="202406" y="251431"/>
                  </a:lnTo>
                  <a:cubicBezTo>
                    <a:pt x="204787" y="253019"/>
                    <a:pt x="206870" y="255189"/>
                    <a:pt x="209550" y="256194"/>
                  </a:cubicBezTo>
                  <a:cubicBezTo>
                    <a:pt x="213340" y="257615"/>
                    <a:pt x="217505" y="257697"/>
                    <a:pt x="221456" y="258575"/>
                  </a:cubicBezTo>
                  <a:cubicBezTo>
                    <a:pt x="245535" y="263925"/>
                    <a:pt x="214967" y="259812"/>
                    <a:pt x="264319" y="263337"/>
                  </a:cubicBezTo>
                  <a:cubicBezTo>
                    <a:pt x="294481" y="262543"/>
                    <a:pt x="324669" y="262426"/>
                    <a:pt x="354806" y="260956"/>
                  </a:cubicBezTo>
                  <a:cubicBezTo>
                    <a:pt x="357313" y="260834"/>
                    <a:pt x="359480" y="259024"/>
                    <a:pt x="361950" y="258575"/>
                  </a:cubicBezTo>
                  <a:cubicBezTo>
                    <a:pt x="376555" y="255920"/>
                    <a:pt x="401599" y="254722"/>
                    <a:pt x="414337" y="253812"/>
                  </a:cubicBezTo>
                  <a:cubicBezTo>
                    <a:pt x="419100" y="253018"/>
                    <a:pt x="423890" y="252378"/>
                    <a:pt x="428625" y="251431"/>
                  </a:cubicBezTo>
                  <a:cubicBezTo>
                    <a:pt x="431834" y="250789"/>
                    <a:pt x="437115" y="252155"/>
                    <a:pt x="438150" y="249050"/>
                  </a:cubicBezTo>
                  <a:cubicBezTo>
                    <a:pt x="439055" y="246335"/>
                    <a:pt x="433030" y="246311"/>
                    <a:pt x="431006" y="244287"/>
                  </a:cubicBezTo>
                  <a:cubicBezTo>
                    <a:pt x="413285" y="226566"/>
                    <a:pt x="433552" y="241222"/>
                    <a:pt x="416719" y="230000"/>
                  </a:cubicBezTo>
                  <a:cubicBezTo>
                    <a:pt x="408030" y="203939"/>
                    <a:pt x="421888" y="243417"/>
                    <a:pt x="409575" y="215712"/>
                  </a:cubicBezTo>
                  <a:cubicBezTo>
                    <a:pt x="407536" y="211125"/>
                    <a:pt x="407596" y="205602"/>
                    <a:pt x="404812" y="201425"/>
                  </a:cubicBezTo>
                  <a:cubicBezTo>
                    <a:pt x="403225" y="199044"/>
                    <a:pt x="401212" y="196896"/>
                    <a:pt x="400050" y="194281"/>
                  </a:cubicBezTo>
                  <a:cubicBezTo>
                    <a:pt x="398011" y="189694"/>
                    <a:pt x="398071" y="184171"/>
                    <a:pt x="395287" y="179994"/>
                  </a:cubicBezTo>
                  <a:cubicBezTo>
                    <a:pt x="381634" y="159511"/>
                    <a:pt x="398007" y="185432"/>
                    <a:pt x="388144" y="165706"/>
                  </a:cubicBezTo>
                  <a:cubicBezTo>
                    <a:pt x="386864" y="163146"/>
                    <a:pt x="384969" y="160943"/>
                    <a:pt x="383381" y="158562"/>
                  </a:cubicBezTo>
                  <a:cubicBezTo>
                    <a:pt x="378058" y="142591"/>
                    <a:pt x="380864" y="148765"/>
                    <a:pt x="376237" y="13951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90238" y="5380508"/>
              <a:ext cx="424968" cy="680094"/>
            </a:xfrm>
            <a:custGeom>
              <a:avLst/>
              <a:gdLst>
                <a:gd name="connsiteX0" fmla="*/ 2567 w 270809"/>
                <a:gd name="connsiteY0" fmla="*/ 383381 h 433387"/>
                <a:gd name="connsiteX1" fmla="*/ 9711 w 270809"/>
                <a:gd name="connsiteY1" fmla="*/ 352425 h 433387"/>
                <a:gd name="connsiteX2" fmla="*/ 14474 w 270809"/>
                <a:gd name="connsiteY2" fmla="*/ 335756 h 433387"/>
                <a:gd name="connsiteX3" fmla="*/ 21617 w 270809"/>
                <a:gd name="connsiteY3" fmla="*/ 309562 h 433387"/>
                <a:gd name="connsiteX4" fmla="*/ 26380 w 270809"/>
                <a:gd name="connsiteY4" fmla="*/ 288131 h 433387"/>
                <a:gd name="connsiteX5" fmla="*/ 31142 w 270809"/>
                <a:gd name="connsiteY5" fmla="*/ 276225 h 433387"/>
                <a:gd name="connsiteX6" fmla="*/ 35905 w 270809"/>
                <a:gd name="connsiteY6" fmla="*/ 261937 h 433387"/>
                <a:gd name="connsiteX7" fmla="*/ 45430 w 270809"/>
                <a:gd name="connsiteY7" fmla="*/ 240506 h 433387"/>
                <a:gd name="connsiteX8" fmla="*/ 52574 w 270809"/>
                <a:gd name="connsiteY8" fmla="*/ 221456 h 433387"/>
                <a:gd name="connsiteX9" fmla="*/ 62099 w 270809"/>
                <a:gd name="connsiteY9" fmla="*/ 195262 h 433387"/>
                <a:gd name="connsiteX10" fmla="*/ 64480 w 270809"/>
                <a:gd name="connsiteY10" fmla="*/ 185737 h 433387"/>
                <a:gd name="connsiteX11" fmla="*/ 71624 w 270809"/>
                <a:gd name="connsiteY11" fmla="*/ 169069 h 433387"/>
                <a:gd name="connsiteX12" fmla="*/ 81149 w 270809"/>
                <a:gd name="connsiteY12" fmla="*/ 140494 h 433387"/>
                <a:gd name="connsiteX13" fmla="*/ 85911 w 270809"/>
                <a:gd name="connsiteY13" fmla="*/ 133350 h 433387"/>
                <a:gd name="connsiteX14" fmla="*/ 90674 w 270809"/>
                <a:gd name="connsiteY14" fmla="*/ 116681 h 433387"/>
                <a:gd name="connsiteX15" fmla="*/ 95436 w 270809"/>
                <a:gd name="connsiteY15" fmla="*/ 104775 h 433387"/>
                <a:gd name="connsiteX16" fmla="*/ 100199 w 270809"/>
                <a:gd name="connsiteY16" fmla="*/ 95250 h 433387"/>
                <a:gd name="connsiteX17" fmla="*/ 104961 w 270809"/>
                <a:gd name="connsiteY17" fmla="*/ 88106 h 433387"/>
                <a:gd name="connsiteX18" fmla="*/ 109724 w 270809"/>
                <a:gd name="connsiteY18" fmla="*/ 76200 h 433387"/>
                <a:gd name="connsiteX19" fmla="*/ 112105 w 270809"/>
                <a:gd name="connsiteY19" fmla="*/ 69056 h 433387"/>
                <a:gd name="connsiteX20" fmla="*/ 119249 w 270809"/>
                <a:gd name="connsiteY20" fmla="*/ 57150 h 433387"/>
                <a:gd name="connsiteX21" fmla="*/ 124011 w 270809"/>
                <a:gd name="connsiteY21" fmla="*/ 42862 h 433387"/>
                <a:gd name="connsiteX22" fmla="*/ 131155 w 270809"/>
                <a:gd name="connsiteY22" fmla="*/ 33337 h 433387"/>
                <a:gd name="connsiteX23" fmla="*/ 135917 w 270809"/>
                <a:gd name="connsiteY23" fmla="*/ 23812 h 433387"/>
                <a:gd name="connsiteX24" fmla="*/ 140680 w 270809"/>
                <a:gd name="connsiteY24" fmla="*/ 16669 h 433387"/>
                <a:gd name="connsiteX25" fmla="*/ 152586 w 270809"/>
                <a:gd name="connsiteY25" fmla="*/ 0 h 433387"/>
                <a:gd name="connsiteX26" fmla="*/ 154967 w 270809"/>
                <a:gd name="connsiteY26" fmla="*/ 9525 h 433387"/>
                <a:gd name="connsiteX27" fmla="*/ 157349 w 270809"/>
                <a:gd name="connsiteY27" fmla="*/ 21431 h 433387"/>
                <a:gd name="connsiteX28" fmla="*/ 162111 w 270809"/>
                <a:gd name="connsiteY28" fmla="*/ 35719 h 433387"/>
                <a:gd name="connsiteX29" fmla="*/ 164492 w 270809"/>
                <a:gd name="connsiteY29" fmla="*/ 45244 h 433387"/>
                <a:gd name="connsiteX30" fmla="*/ 166874 w 270809"/>
                <a:gd name="connsiteY30" fmla="*/ 52387 h 433387"/>
                <a:gd name="connsiteX31" fmla="*/ 176399 w 270809"/>
                <a:gd name="connsiteY31" fmla="*/ 78581 h 433387"/>
                <a:gd name="connsiteX32" fmla="*/ 178780 w 270809"/>
                <a:gd name="connsiteY32" fmla="*/ 88106 h 433387"/>
                <a:gd name="connsiteX33" fmla="*/ 190686 w 270809"/>
                <a:gd name="connsiteY33" fmla="*/ 102394 h 433387"/>
                <a:gd name="connsiteX34" fmla="*/ 195449 w 270809"/>
                <a:gd name="connsiteY34" fmla="*/ 109537 h 433387"/>
                <a:gd name="connsiteX35" fmla="*/ 212117 w 270809"/>
                <a:gd name="connsiteY35" fmla="*/ 116681 h 433387"/>
                <a:gd name="connsiteX36" fmla="*/ 221642 w 270809"/>
                <a:gd name="connsiteY36" fmla="*/ 114300 h 433387"/>
                <a:gd name="connsiteX37" fmla="*/ 245455 w 270809"/>
                <a:gd name="connsiteY37" fmla="*/ 100012 h 433387"/>
                <a:gd name="connsiteX38" fmla="*/ 254980 w 270809"/>
                <a:gd name="connsiteY38" fmla="*/ 95250 h 433387"/>
                <a:gd name="connsiteX39" fmla="*/ 262124 w 270809"/>
                <a:gd name="connsiteY39" fmla="*/ 88106 h 433387"/>
                <a:gd name="connsiteX40" fmla="*/ 269267 w 270809"/>
                <a:gd name="connsiteY40" fmla="*/ 83344 h 433387"/>
                <a:gd name="connsiteX41" fmla="*/ 257361 w 270809"/>
                <a:gd name="connsiteY41" fmla="*/ 104775 h 433387"/>
                <a:gd name="connsiteX42" fmla="*/ 243074 w 270809"/>
                <a:gd name="connsiteY42" fmla="*/ 119062 h 433387"/>
                <a:gd name="connsiteX43" fmla="*/ 228786 w 270809"/>
                <a:gd name="connsiteY43" fmla="*/ 133350 h 433387"/>
                <a:gd name="connsiteX44" fmla="*/ 221642 w 270809"/>
                <a:gd name="connsiteY44" fmla="*/ 140494 h 433387"/>
                <a:gd name="connsiteX45" fmla="*/ 207355 w 270809"/>
                <a:gd name="connsiteY45" fmla="*/ 154781 h 433387"/>
                <a:gd name="connsiteX46" fmla="*/ 195449 w 270809"/>
                <a:gd name="connsiteY46" fmla="*/ 169069 h 433387"/>
                <a:gd name="connsiteX47" fmla="*/ 190686 w 270809"/>
                <a:gd name="connsiteY47" fmla="*/ 176212 h 433387"/>
                <a:gd name="connsiteX48" fmla="*/ 176399 w 270809"/>
                <a:gd name="connsiteY48" fmla="*/ 188119 h 433387"/>
                <a:gd name="connsiteX49" fmla="*/ 164492 w 270809"/>
                <a:gd name="connsiteY49" fmla="*/ 204787 h 433387"/>
                <a:gd name="connsiteX50" fmla="*/ 147824 w 270809"/>
                <a:gd name="connsiteY50" fmla="*/ 221456 h 433387"/>
                <a:gd name="connsiteX51" fmla="*/ 135917 w 270809"/>
                <a:gd name="connsiteY51" fmla="*/ 238125 h 433387"/>
                <a:gd name="connsiteX52" fmla="*/ 128774 w 270809"/>
                <a:gd name="connsiteY52" fmla="*/ 245269 h 433387"/>
                <a:gd name="connsiteX53" fmla="*/ 119249 w 270809"/>
                <a:gd name="connsiteY53" fmla="*/ 259556 h 433387"/>
                <a:gd name="connsiteX54" fmla="*/ 114486 w 270809"/>
                <a:gd name="connsiteY54" fmla="*/ 266700 h 433387"/>
                <a:gd name="connsiteX55" fmla="*/ 107342 w 270809"/>
                <a:gd name="connsiteY55" fmla="*/ 276225 h 433387"/>
                <a:gd name="connsiteX56" fmla="*/ 102580 w 270809"/>
                <a:gd name="connsiteY56" fmla="*/ 283369 h 433387"/>
                <a:gd name="connsiteX57" fmla="*/ 95436 w 270809"/>
                <a:gd name="connsiteY57" fmla="*/ 290512 h 433387"/>
                <a:gd name="connsiteX58" fmla="*/ 83530 w 270809"/>
                <a:gd name="connsiteY58" fmla="*/ 311944 h 433387"/>
                <a:gd name="connsiteX59" fmla="*/ 78767 w 270809"/>
                <a:gd name="connsiteY59" fmla="*/ 319087 h 433387"/>
                <a:gd name="connsiteX60" fmla="*/ 74005 w 270809"/>
                <a:gd name="connsiteY60" fmla="*/ 333375 h 433387"/>
                <a:gd name="connsiteX61" fmla="*/ 64480 w 270809"/>
                <a:gd name="connsiteY61" fmla="*/ 350044 h 433387"/>
                <a:gd name="connsiteX62" fmla="*/ 57336 w 270809"/>
                <a:gd name="connsiteY62" fmla="*/ 366712 h 433387"/>
                <a:gd name="connsiteX63" fmla="*/ 50192 w 270809"/>
                <a:gd name="connsiteY63" fmla="*/ 373856 h 433387"/>
                <a:gd name="connsiteX64" fmla="*/ 45430 w 270809"/>
                <a:gd name="connsiteY64" fmla="*/ 383381 h 433387"/>
                <a:gd name="connsiteX65" fmla="*/ 38286 w 270809"/>
                <a:gd name="connsiteY65" fmla="*/ 390525 h 433387"/>
                <a:gd name="connsiteX66" fmla="*/ 33524 w 270809"/>
                <a:gd name="connsiteY66" fmla="*/ 397669 h 433387"/>
                <a:gd name="connsiteX67" fmla="*/ 26380 w 270809"/>
                <a:gd name="connsiteY67" fmla="*/ 404812 h 433387"/>
                <a:gd name="connsiteX68" fmla="*/ 21617 w 270809"/>
                <a:gd name="connsiteY68" fmla="*/ 411956 h 433387"/>
                <a:gd name="connsiteX69" fmla="*/ 14474 w 270809"/>
                <a:gd name="connsiteY69" fmla="*/ 419100 h 433387"/>
                <a:gd name="connsiteX70" fmla="*/ 4949 w 270809"/>
                <a:gd name="connsiteY70" fmla="*/ 433387 h 433387"/>
                <a:gd name="connsiteX71" fmla="*/ 186 w 270809"/>
                <a:gd name="connsiteY71" fmla="*/ 419100 h 433387"/>
                <a:gd name="connsiteX72" fmla="*/ 2567 w 270809"/>
                <a:gd name="connsiteY72" fmla="*/ 383381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70809" h="433387">
                  <a:moveTo>
                    <a:pt x="2567" y="383381"/>
                  </a:moveTo>
                  <a:cubicBezTo>
                    <a:pt x="4154" y="372269"/>
                    <a:pt x="3967" y="375401"/>
                    <a:pt x="9711" y="352425"/>
                  </a:cubicBezTo>
                  <a:cubicBezTo>
                    <a:pt x="12701" y="340465"/>
                    <a:pt x="11057" y="346005"/>
                    <a:pt x="14474" y="335756"/>
                  </a:cubicBezTo>
                  <a:cubicBezTo>
                    <a:pt x="19870" y="303380"/>
                    <a:pt x="13015" y="338234"/>
                    <a:pt x="21617" y="309562"/>
                  </a:cubicBezTo>
                  <a:cubicBezTo>
                    <a:pt x="27272" y="290712"/>
                    <a:pt x="20890" y="304602"/>
                    <a:pt x="26380" y="288131"/>
                  </a:cubicBezTo>
                  <a:cubicBezTo>
                    <a:pt x="27732" y="284076"/>
                    <a:pt x="29681" y="280242"/>
                    <a:pt x="31142" y="276225"/>
                  </a:cubicBezTo>
                  <a:cubicBezTo>
                    <a:pt x="32858" y="271507"/>
                    <a:pt x="34189" y="266655"/>
                    <a:pt x="35905" y="261937"/>
                  </a:cubicBezTo>
                  <a:cubicBezTo>
                    <a:pt x="46829" y="231895"/>
                    <a:pt x="34732" y="266179"/>
                    <a:pt x="45430" y="240506"/>
                  </a:cubicBezTo>
                  <a:cubicBezTo>
                    <a:pt x="48039" y="234246"/>
                    <a:pt x="50193" y="227806"/>
                    <a:pt x="52574" y="221456"/>
                  </a:cubicBezTo>
                  <a:cubicBezTo>
                    <a:pt x="57498" y="186983"/>
                    <a:pt x="50186" y="219088"/>
                    <a:pt x="62099" y="195262"/>
                  </a:cubicBezTo>
                  <a:cubicBezTo>
                    <a:pt x="63563" y="192335"/>
                    <a:pt x="63362" y="188813"/>
                    <a:pt x="64480" y="185737"/>
                  </a:cubicBezTo>
                  <a:cubicBezTo>
                    <a:pt x="66546" y="180056"/>
                    <a:pt x="69243" y="174625"/>
                    <a:pt x="71624" y="169069"/>
                  </a:cubicBezTo>
                  <a:cubicBezTo>
                    <a:pt x="74541" y="154483"/>
                    <a:pt x="73381" y="156031"/>
                    <a:pt x="81149" y="140494"/>
                  </a:cubicBezTo>
                  <a:cubicBezTo>
                    <a:pt x="82429" y="137934"/>
                    <a:pt x="84631" y="135910"/>
                    <a:pt x="85911" y="133350"/>
                  </a:cubicBezTo>
                  <a:cubicBezTo>
                    <a:pt x="88201" y="128768"/>
                    <a:pt x="89150" y="121252"/>
                    <a:pt x="90674" y="116681"/>
                  </a:cubicBezTo>
                  <a:cubicBezTo>
                    <a:pt x="92026" y="112626"/>
                    <a:pt x="93700" y="108681"/>
                    <a:pt x="95436" y="104775"/>
                  </a:cubicBezTo>
                  <a:cubicBezTo>
                    <a:pt x="96878" y="101531"/>
                    <a:pt x="98438" y="98332"/>
                    <a:pt x="100199" y="95250"/>
                  </a:cubicBezTo>
                  <a:cubicBezTo>
                    <a:pt x="101619" y="92765"/>
                    <a:pt x="103681" y="90666"/>
                    <a:pt x="104961" y="88106"/>
                  </a:cubicBezTo>
                  <a:cubicBezTo>
                    <a:pt x="106873" y="84283"/>
                    <a:pt x="108223" y="80202"/>
                    <a:pt x="109724" y="76200"/>
                  </a:cubicBezTo>
                  <a:cubicBezTo>
                    <a:pt x="110605" y="73850"/>
                    <a:pt x="110982" y="71301"/>
                    <a:pt x="112105" y="69056"/>
                  </a:cubicBezTo>
                  <a:cubicBezTo>
                    <a:pt x="114175" y="64916"/>
                    <a:pt x="117334" y="61363"/>
                    <a:pt x="119249" y="57150"/>
                  </a:cubicBezTo>
                  <a:cubicBezTo>
                    <a:pt x="121326" y="52580"/>
                    <a:pt x="120999" y="46878"/>
                    <a:pt x="124011" y="42862"/>
                  </a:cubicBezTo>
                  <a:cubicBezTo>
                    <a:pt x="126392" y="39687"/>
                    <a:pt x="129052" y="36703"/>
                    <a:pt x="131155" y="33337"/>
                  </a:cubicBezTo>
                  <a:cubicBezTo>
                    <a:pt x="133036" y="30327"/>
                    <a:pt x="134156" y="26894"/>
                    <a:pt x="135917" y="23812"/>
                  </a:cubicBezTo>
                  <a:cubicBezTo>
                    <a:pt x="137337" y="21327"/>
                    <a:pt x="139092" y="19050"/>
                    <a:pt x="140680" y="16669"/>
                  </a:cubicBezTo>
                  <a:cubicBezTo>
                    <a:pt x="146236" y="0"/>
                    <a:pt x="140679" y="3968"/>
                    <a:pt x="152586" y="0"/>
                  </a:cubicBezTo>
                  <a:cubicBezTo>
                    <a:pt x="153380" y="3175"/>
                    <a:pt x="154257" y="6330"/>
                    <a:pt x="154967" y="9525"/>
                  </a:cubicBezTo>
                  <a:cubicBezTo>
                    <a:pt x="155845" y="13476"/>
                    <a:pt x="156284" y="17526"/>
                    <a:pt x="157349" y="21431"/>
                  </a:cubicBezTo>
                  <a:cubicBezTo>
                    <a:pt x="158670" y="26274"/>
                    <a:pt x="160894" y="30849"/>
                    <a:pt x="162111" y="35719"/>
                  </a:cubicBezTo>
                  <a:cubicBezTo>
                    <a:pt x="162905" y="38894"/>
                    <a:pt x="163593" y="42097"/>
                    <a:pt x="164492" y="45244"/>
                  </a:cubicBezTo>
                  <a:cubicBezTo>
                    <a:pt x="165182" y="47657"/>
                    <a:pt x="166214" y="49966"/>
                    <a:pt x="166874" y="52387"/>
                  </a:cubicBezTo>
                  <a:cubicBezTo>
                    <a:pt x="173171" y="75475"/>
                    <a:pt x="167637" y="65439"/>
                    <a:pt x="176399" y="78581"/>
                  </a:cubicBezTo>
                  <a:cubicBezTo>
                    <a:pt x="177193" y="81756"/>
                    <a:pt x="177491" y="85098"/>
                    <a:pt x="178780" y="88106"/>
                  </a:cubicBezTo>
                  <a:cubicBezTo>
                    <a:pt x="181910" y="95410"/>
                    <a:pt x="185637" y="96336"/>
                    <a:pt x="190686" y="102394"/>
                  </a:cubicBezTo>
                  <a:cubicBezTo>
                    <a:pt x="192518" y="104592"/>
                    <a:pt x="193250" y="107705"/>
                    <a:pt x="195449" y="109537"/>
                  </a:cubicBezTo>
                  <a:cubicBezTo>
                    <a:pt x="199374" y="112808"/>
                    <a:pt x="207153" y="115026"/>
                    <a:pt x="212117" y="116681"/>
                  </a:cubicBezTo>
                  <a:cubicBezTo>
                    <a:pt x="215292" y="115887"/>
                    <a:pt x="218578" y="115449"/>
                    <a:pt x="221642" y="114300"/>
                  </a:cubicBezTo>
                  <a:cubicBezTo>
                    <a:pt x="235897" y="108954"/>
                    <a:pt x="228842" y="108318"/>
                    <a:pt x="245455" y="100012"/>
                  </a:cubicBezTo>
                  <a:lnTo>
                    <a:pt x="254980" y="95250"/>
                  </a:lnTo>
                  <a:cubicBezTo>
                    <a:pt x="257361" y="92869"/>
                    <a:pt x="259537" y="90262"/>
                    <a:pt x="262124" y="88106"/>
                  </a:cubicBezTo>
                  <a:cubicBezTo>
                    <a:pt x="264322" y="86274"/>
                    <a:pt x="268362" y="80629"/>
                    <a:pt x="269267" y="83344"/>
                  </a:cubicBezTo>
                  <a:cubicBezTo>
                    <a:pt x="270809" y="87970"/>
                    <a:pt x="259848" y="102012"/>
                    <a:pt x="257361" y="104775"/>
                  </a:cubicBezTo>
                  <a:cubicBezTo>
                    <a:pt x="252856" y="109781"/>
                    <a:pt x="247836" y="114300"/>
                    <a:pt x="243074" y="119062"/>
                  </a:cubicBezTo>
                  <a:lnTo>
                    <a:pt x="228786" y="133350"/>
                  </a:lnTo>
                  <a:cubicBezTo>
                    <a:pt x="226405" y="135731"/>
                    <a:pt x="223662" y="137800"/>
                    <a:pt x="221642" y="140494"/>
                  </a:cubicBezTo>
                  <a:cubicBezTo>
                    <a:pt x="212782" y="152309"/>
                    <a:pt x="217801" y="147818"/>
                    <a:pt x="207355" y="154781"/>
                  </a:cubicBezTo>
                  <a:cubicBezTo>
                    <a:pt x="197138" y="175212"/>
                    <a:pt x="208910" y="155608"/>
                    <a:pt x="195449" y="169069"/>
                  </a:cubicBezTo>
                  <a:cubicBezTo>
                    <a:pt x="193425" y="171093"/>
                    <a:pt x="192518" y="174014"/>
                    <a:pt x="190686" y="176212"/>
                  </a:cubicBezTo>
                  <a:cubicBezTo>
                    <a:pt x="184956" y="183087"/>
                    <a:pt x="183423" y="183435"/>
                    <a:pt x="176399" y="188119"/>
                  </a:cubicBezTo>
                  <a:cubicBezTo>
                    <a:pt x="173163" y="192971"/>
                    <a:pt x="168181" y="200729"/>
                    <a:pt x="164492" y="204787"/>
                  </a:cubicBezTo>
                  <a:cubicBezTo>
                    <a:pt x="159206" y="210601"/>
                    <a:pt x="152183" y="214918"/>
                    <a:pt x="147824" y="221456"/>
                  </a:cubicBezTo>
                  <a:cubicBezTo>
                    <a:pt x="144054" y="227110"/>
                    <a:pt x="140348" y="232955"/>
                    <a:pt x="135917" y="238125"/>
                  </a:cubicBezTo>
                  <a:cubicBezTo>
                    <a:pt x="133726" y="240682"/>
                    <a:pt x="131155" y="242888"/>
                    <a:pt x="128774" y="245269"/>
                  </a:cubicBezTo>
                  <a:cubicBezTo>
                    <a:pt x="124588" y="257822"/>
                    <a:pt x="129158" y="247665"/>
                    <a:pt x="119249" y="259556"/>
                  </a:cubicBezTo>
                  <a:cubicBezTo>
                    <a:pt x="117417" y="261755"/>
                    <a:pt x="116150" y="264371"/>
                    <a:pt x="114486" y="266700"/>
                  </a:cubicBezTo>
                  <a:cubicBezTo>
                    <a:pt x="112179" y="269929"/>
                    <a:pt x="109649" y="272995"/>
                    <a:pt x="107342" y="276225"/>
                  </a:cubicBezTo>
                  <a:cubicBezTo>
                    <a:pt x="105679" y="278554"/>
                    <a:pt x="104412" y="281170"/>
                    <a:pt x="102580" y="283369"/>
                  </a:cubicBezTo>
                  <a:cubicBezTo>
                    <a:pt x="100424" y="285956"/>
                    <a:pt x="97817" y="288131"/>
                    <a:pt x="95436" y="290512"/>
                  </a:cubicBezTo>
                  <a:cubicBezTo>
                    <a:pt x="91246" y="303085"/>
                    <a:pt x="94446" y="295570"/>
                    <a:pt x="83530" y="311944"/>
                  </a:cubicBezTo>
                  <a:lnTo>
                    <a:pt x="78767" y="319087"/>
                  </a:lnTo>
                  <a:cubicBezTo>
                    <a:pt x="77180" y="323850"/>
                    <a:pt x="76790" y="329198"/>
                    <a:pt x="74005" y="333375"/>
                  </a:cubicBezTo>
                  <a:cubicBezTo>
                    <a:pt x="69221" y="340551"/>
                    <a:pt x="68106" y="341582"/>
                    <a:pt x="64480" y="350044"/>
                  </a:cubicBezTo>
                  <a:cubicBezTo>
                    <a:pt x="61149" y="357817"/>
                    <a:pt x="62978" y="358814"/>
                    <a:pt x="57336" y="366712"/>
                  </a:cubicBezTo>
                  <a:cubicBezTo>
                    <a:pt x="55378" y="369452"/>
                    <a:pt x="52573" y="371475"/>
                    <a:pt x="50192" y="373856"/>
                  </a:cubicBezTo>
                  <a:cubicBezTo>
                    <a:pt x="48605" y="377031"/>
                    <a:pt x="47493" y="380492"/>
                    <a:pt x="45430" y="383381"/>
                  </a:cubicBezTo>
                  <a:cubicBezTo>
                    <a:pt x="43473" y="386121"/>
                    <a:pt x="40442" y="387938"/>
                    <a:pt x="38286" y="390525"/>
                  </a:cubicBezTo>
                  <a:cubicBezTo>
                    <a:pt x="36454" y="392724"/>
                    <a:pt x="35356" y="395470"/>
                    <a:pt x="33524" y="397669"/>
                  </a:cubicBezTo>
                  <a:cubicBezTo>
                    <a:pt x="31368" y="400256"/>
                    <a:pt x="28536" y="402225"/>
                    <a:pt x="26380" y="404812"/>
                  </a:cubicBezTo>
                  <a:cubicBezTo>
                    <a:pt x="24548" y="407011"/>
                    <a:pt x="23449" y="409757"/>
                    <a:pt x="21617" y="411956"/>
                  </a:cubicBezTo>
                  <a:cubicBezTo>
                    <a:pt x="19461" y="414543"/>
                    <a:pt x="16541" y="416442"/>
                    <a:pt x="14474" y="419100"/>
                  </a:cubicBezTo>
                  <a:cubicBezTo>
                    <a:pt x="10960" y="423618"/>
                    <a:pt x="4949" y="433387"/>
                    <a:pt x="4949" y="433387"/>
                  </a:cubicBezTo>
                  <a:cubicBezTo>
                    <a:pt x="3361" y="428625"/>
                    <a:pt x="0" y="424117"/>
                    <a:pt x="186" y="419100"/>
                  </a:cubicBezTo>
                  <a:cubicBezTo>
                    <a:pt x="2633" y="353032"/>
                    <a:pt x="980" y="394493"/>
                    <a:pt x="2567" y="3833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44124" y="6424352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7364327" y="5456526"/>
            <a:ext cx="1704708" cy="1469439"/>
            <a:chOff x="7364327" y="5456526"/>
            <a:chExt cx="1704708" cy="1469439"/>
          </a:xfrm>
        </p:grpSpPr>
        <p:cxnSp>
          <p:nvCxnSpPr>
            <p:cNvPr id="73" name="Straight Connector 72"/>
            <p:cNvCxnSpPr/>
            <p:nvPr/>
          </p:nvCxnSpPr>
          <p:spPr bwMode="auto">
            <a:xfrm rot="5400000">
              <a:off x="8049026" y="6527586"/>
              <a:ext cx="645459" cy="537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 rot="20833692">
              <a:off x="7364327" y="5456526"/>
              <a:ext cx="1704708" cy="1469439"/>
              <a:chOff x="714348" y="1928802"/>
              <a:chExt cx="854869" cy="770732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2465127" y="5797689"/>
            <a:ext cx="985244" cy="1085926"/>
            <a:chOff x="2465127" y="5797689"/>
            <a:chExt cx="985244" cy="1085926"/>
          </a:xfrm>
        </p:grpSpPr>
        <p:cxnSp>
          <p:nvCxnSpPr>
            <p:cNvPr id="82" name="Straight Connector 81"/>
            <p:cNvCxnSpPr/>
            <p:nvPr/>
          </p:nvCxnSpPr>
          <p:spPr bwMode="auto">
            <a:xfrm rot="5400000">
              <a:off x="2685571" y="6541677"/>
              <a:ext cx="567337" cy="116540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 rot="3120089">
              <a:off x="2415538" y="5847278"/>
              <a:ext cx="1084421" cy="985244"/>
              <a:chOff x="714348" y="1928802"/>
              <a:chExt cx="854869" cy="770732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42844" y="4402951"/>
            <a:ext cx="932921" cy="2458893"/>
            <a:chOff x="142844" y="4402951"/>
            <a:chExt cx="932921" cy="2458893"/>
          </a:xfrm>
        </p:grpSpPr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-432867" y="5806570"/>
              <a:ext cx="2015781" cy="9476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142844" y="4402951"/>
              <a:ext cx="932921" cy="833792"/>
              <a:chOff x="714348" y="1928802"/>
              <a:chExt cx="854869" cy="770732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Cloud Callout 16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Callout 53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Studying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Assessment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0" y="5836075"/>
            <a:ext cx="1133484" cy="1025769"/>
            <a:chOff x="0" y="5836075"/>
            <a:chExt cx="1133484" cy="1025769"/>
          </a:xfrm>
        </p:grpSpPr>
        <p:cxnSp>
          <p:nvCxnSpPr>
            <p:cNvPr id="80" name="Straight Connector 79"/>
            <p:cNvCxnSpPr/>
            <p:nvPr/>
          </p:nvCxnSpPr>
          <p:spPr bwMode="auto">
            <a:xfrm rot="5400000">
              <a:off x="149840" y="6523744"/>
              <a:ext cx="641619" cy="34582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1" name="Group 40"/>
            <p:cNvGrpSpPr/>
            <p:nvPr/>
          </p:nvGrpSpPr>
          <p:grpSpPr>
            <a:xfrm rot="21091901">
              <a:off x="0" y="5836075"/>
              <a:ext cx="1133484" cy="1021925"/>
              <a:chOff x="714348" y="1928802"/>
              <a:chExt cx="854869" cy="770732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" name="Right Arrow 104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17" grpId="0" animBg="1"/>
      <p:bldP spid="18" grpId="0" animBg="1"/>
      <p:bldP spid="54" grpId="0" animBg="1"/>
      <p:bldP spid="55" grpId="0" animBg="1"/>
      <p:bldP spid="57" grpId="0" animBg="1"/>
      <p:bldP spid="58" grpId="0" animBg="1"/>
      <p:bldP spid="105" grpId="0" animBg="1"/>
      <p:bldP spid="1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467600" cy="3810000"/>
          </a:xfrm>
        </p:spPr>
        <p:txBody>
          <a:bodyPr/>
          <a:lstStyle/>
          <a:p>
            <a:r>
              <a:rPr lang="fi-FI" dirty="0"/>
              <a:t>Despite all the warnings about workload,       O1 is perfectly doable, as long as you’re active!</a:t>
            </a:r>
          </a:p>
          <a:p>
            <a:endParaRPr lang="fi-FI" dirty="0"/>
          </a:p>
          <a:p>
            <a:r>
              <a:rPr lang="fi-FI" dirty="0"/>
              <a:t>We’ve tried to make everything as student-friendly as possible, so that your working hours are well spent and effective for learning.</a:t>
            </a:r>
          </a:p>
        </p:txBody>
      </p:sp>
    </p:spTree>
    <p:extLst>
      <p:ext uri="{BB962C8B-B14F-4D97-AF65-F5344CB8AC3E}">
        <p14:creationId xmlns:p14="http://schemas.microsoft.com/office/powerpoint/2010/main" val="4023035672"/>
      </p:ext>
    </p:extLst>
  </p:cSld>
  <p:clrMapOvr>
    <a:masterClrMapping/>
  </p:clrMapOvr>
  <p:transition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905466"/>
      </p:ext>
    </p:extLst>
  </p:cSld>
  <p:clrMapOvr>
    <a:masterClrMapping/>
  </p:clrMapOvr>
  <p:transition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685800"/>
          </a:xfrm>
        </p:spPr>
        <p:txBody>
          <a:bodyPr>
            <a:noAutofit/>
          </a:bodyPr>
          <a:lstStyle/>
          <a:p>
            <a:r>
              <a:rPr lang="fi-FI" sz="4000" dirty="0"/>
              <a:t>Now, let’s get to programming...</a:t>
            </a:r>
          </a:p>
        </p:txBody>
      </p:sp>
    </p:spTree>
    <p:extLst>
      <p:ext uri="{BB962C8B-B14F-4D97-AF65-F5344CB8AC3E}">
        <p14:creationId xmlns:p14="http://schemas.microsoft.com/office/powerpoint/2010/main" val="1189960183"/>
      </p:ext>
    </p:extLst>
  </p:cSld>
  <p:clrMapOvr>
    <a:masterClrMapping/>
  </p:clrMapOvr>
  <p:transition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Programming?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467600" cy="2505492"/>
          </a:xfrm>
        </p:spPr>
        <p:txBody>
          <a:bodyPr/>
          <a:lstStyle/>
          <a:p>
            <a:r>
              <a:rPr lang="fi-FI" dirty="0"/>
              <a:t>To program is to create instructions for a computer to follow.</a:t>
            </a:r>
          </a:p>
          <a:p>
            <a:pPr lvl="1"/>
            <a:r>
              <a:rPr lang="fi-FI" dirty="0"/>
              <a:t>When a computer runs a program, things happen as specified by the programmer.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An </a:t>
            </a:r>
            <a:r>
              <a:rPr lang="fi-FI" i="1" dirty="0"/>
              <a:t>application</a:t>
            </a:r>
            <a:r>
              <a:rPr lang="fi-FI" dirty="0"/>
              <a:t> is a common sort of program.</a:t>
            </a:r>
          </a:p>
          <a:p>
            <a:pPr lvl="1"/>
            <a:r>
              <a:rPr lang="fi-FI" dirty="0"/>
              <a:t>Each application has a specific purpose. It helps people do meaningful things related to that purpose.</a:t>
            </a:r>
          </a:p>
          <a:p>
            <a:pPr lvl="1"/>
            <a:r>
              <a:rPr lang="fi-FI" dirty="0"/>
              <a:t>Examples: an email program, a text editor,                     a computer game.</a:t>
            </a:r>
          </a:p>
        </p:txBody>
      </p:sp>
    </p:spTree>
    <p:extLst>
      <p:ext uri="{BB962C8B-B14F-4D97-AF65-F5344CB8AC3E}">
        <p14:creationId xmlns:p14="http://schemas.microsoft.com/office/powerpoint/2010/main" val="3644614163"/>
      </p:ext>
    </p:extLst>
  </p:cSld>
  <p:clrMapOvr>
    <a:masterClrMapping/>
  </p:clrMapOvr>
  <p:transition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45489-A7FA-4B4D-980F-B48AA97E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9143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Programming Languages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256117" y="685800"/>
            <a:ext cx="8735483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/>
              <a:t>To instruct a computer, we need a suitable language, a </a:t>
            </a:r>
            <a:r>
              <a:rPr lang="fi-FI" sz="2200" i="1" dirty="0"/>
              <a:t>programming language</a:t>
            </a:r>
            <a:r>
              <a:rPr lang="fi-FI" sz="2200" dirty="0"/>
              <a:t>. </a:t>
            </a:r>
          </a:p>
          <a:p>
            <a:r>
              <a:rPr lang="fi-FI" sz="2200" dirty="0"/>
              <a:t>There are loads of options. </a:t>
            </a:r>
          </a:p>
          <a:p>
            <a:r>
              <a:rPr lang="fi-FI" sz="2200" dirty="0"/>
              <a:t>In O1, we’ll be using a particular language. At the same time — and more importantly — you’ll learn general programming skills and principles that apply generally to many languages.</a:t>
            </a:r>
          </a:p>
        </p:txBody>
      </p:sp>
      <p:sp>
        <p:nvSpPr>
          <p:cNvPr id="4" name="Oval 3"/>
          <p:cNvSpPr/>
          <p:nvPr/>
        </p:nvSpPr>
        <p:spPr>
          <a:xfrm>
            <a:off x="5777593" y="3773941"/>
            <a:ext cx="609600" cy="533400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2971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IntelliJ, a Programming Environment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304800" y="990600"/>
            <a:ext cx="8305800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Programmers use existing programs as tools that help them create new ones. </a:t>
            </a:r>
          </a:p>
          <a:p>
            <a:endParaRPr lang="fi-FI" sz="2400" dirty="0"/>
          </a:p>
          <a:p>
            <a:r>
              <a:rPr lang="fi-FI" sz="2400" dirty="0"/>
              <a:t>There are loads of such helper programs to choose from.</a:t>
            </a:r>
          </a:p>
          <a:p>
            <a:endParaRPr lang="fi-FI" sz="2400" dirty="0"/>
          </a:p>
          <a:p>
            <a:r>
              <a:rPr lang="fi-FI" sz="2400" dirty="0"/>
              <a:t>In O1, we’ll be using a program called </a:t>
            </a:r>
            <a:r>
              <a:rPr lang="fi-FI" sz="2400" i="1" dirty="0"/>
              <a:t>IntelliJ IDEA. </a:t>
            </a:r>
          </a:p>
        </p:txBody>
      </p:sp>
      <p:pic>
        <p:nvPicPr>
          <p:cNvPr id="4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6AFE6E6-154D-03A9-9F9A-C846F7AD1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9217"/>
      </p:ext>
    </p:extLst>
  </p:cSld>
  <p:clrMapOvr>
    <a:masterClrMapping/>
  </p:clrMapOvr>
  <p:transition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90951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85800"/>
          </a:xfrm>
        </p:spPr>
        <p:txBody>
          <a:bodyPr/>
          <a:lstStyle/>
          <a:p>
            <a:r>
              <a:rPr lang="fi-FI" dirty="0"/>
              <a:t>Things to Note Right Now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>
          <a:xfrm>
            <a:off x="457201" y="1524000"/>
            <a:ext cx="7772399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i="1" dirty="0"/>
              <a:t>The first deadline is on Wednesday, </a:t>
            </a:r>
            <a:r>
              <a:rPr lang="fi-FI" sz="2400" i="1"/>
              <a:t>September 1</a:t>
            </a:r>
            <a:r>
              <a:rPr lang="en-FI" sz="2400" i="1"/>
              <a:t>1</a:t>
            </a:r>
            <a:r>
              <a:rPr lang="fi-FI" sz="2400" i="1"/>
              <a:t>th</a:t>
            </a:r>
            <a:r>
              <a:rPr lang="fi-FI" sz="2400" i="1" dirty="0"/>
              <a:t>, at 18:00. </a:t>
            </a:r>
          </a:p>
          <a:p>
            <a:pPr lvl="1"/>
            <a:r>
              <a:rPr lang="fi-FI" sz="2100" dirty="0"/>
              <a:t>Before that, you’ll need to study prenty of material in Week 1 and submit the associated assignments.</a:t>
            </a:r>
          </a:p>
          <a:p>
            <a:pPr lvl="1"/>
            <a:r>
              <a:rPr lang="fi-FI" sz="2100" dirty="0"/>
              <a:t>Get started soon!</a:t>
            </a:r>
          </a:p>
          <a:p>
            <a:pPr lvl="1"/>
            <a:endParaRPr lang="fi-FI" sz="1600" dirty="0"/>
          </a:p>
          <a:p>
            <a:r>
              <a:rPr lang="fi-FI" sz="2400" dirty="0"/>
              <a:t>We’ll have lab sessions every day (weekends excluded), starting from this week’s Thursday.</a:t>
            </a:r>
          </a:p>
          <a:p>
            <a:pPr lvl="1"/>
            <a:r>
              <a:rPr lang="en-FI" sz="2100"/>
              <a:t>See</a:t>
            </a:r>
            <a:r>
              <a:rPr lang="fi-FI" sz="2100"/>
              <a:t> A+</a:t>
            </a:r>
            <a:r>
              <a:rPr lang="en-FI" sz="2100"/>
              <a:t> for the details</a:t>
            </a:r>
            <a:r>
              <a:rPr lang="fi-FI" sz="2100"/>
              <a:t>.</a:t>
            </a:r>
            <a:endParaRPr lang="fi-FI" sz="2100" dirty="0"/>
          </a:p>
          <a:p>
            <a:pPr lvl="1"/>
            <a:endParaRPr lang="fi-FI" sz="1600" dirty="0"/>
          </a:p>
          <a:p>
            <a:r>
              <a:rPr lang="fi-FI" sz="2400" dirty="0"/>
              <a:t>See you at the lab sessions, on our online channels, and in December’s end-of-course event!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50526752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Learning Goals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Assessment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Is this how courses work?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rot="5400000">
            <a:off x="8049026" y="6527586"/>
            <a:ext cx="645459" cy="537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6883613" y="5947443"/>
            <a:ext cx="1814716" cy="60193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-432867" y="5806570"/>
            <a:ext cx="2015781" cy="9476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149840" y="6523744"/>
            <a:ext cx="641619" cy="34582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2685571" y="6541677"/>
            <a:ext cx="567337" cy="116540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>
            <a:off x="1474177" y="6183557"/>
            <a:ext cx="1357322" cy="15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Freeform 50"/>
          <p:cNvSpPr/>
          <p:nvPr/>
        </p:nvSpPr>
        <p:spPr>
          <a:xfrm rot="752467">
            <a:off x="863676" y="4553102"/>
            <a:ext cx="2117210" cy="1919631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752467">
            <a:off x="1589350" y="5184963"/>
            <a:ext cx="707707" cy="711711"/>
          </a:xfrm>
          <a:prstGeom prst="ellipse">
            <a:avLst/>
          </a:prstGeom>
          <a:solidFill>
            <a:srgbClr val="E0C7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72233" y="6431827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81057" y="5482648"/>
            <a:ext cx="1225666" cy="1000212"/>
          </a:xfrm>
          <a:custGeom>
            <a:avLst/>
            <a:gdLst>
              <a:gd name="connsiteX0" fmla="*/ 58737 w 781050"/>
              <a:gd name="connsiteY0" fmla="*/ 68262 h 637381"/>
              <a:gd name="connsiteX1" fmla="*/ 34925 w 781050"/>
              <a:gd name="connsiteY1" fmla="*/ 144462 h 637381"/>
              <a:gd name="connsiteX2" fmla="*/ 8731 w 781050"/>
              <a:gd name="connsiteY2" fmla="*/ 182562 h 637381"/>
              <a:gd name="connsiteX3" fmla="*/ 1587 w 781050"/>
              <a:gd name="connsiteY3" fmla="*/ 237331 h 637381"/>
              <a:gd name="connsiteX4" fmla="*/ 1587 w 781050"/>
              <a:gd name="connsiteY4" fmla="*/ 327818 h 637381"/>
              <a:gd name="connsiteX5" fmla="*/ 11112 w 781050"/>
              <a:gd name="connsiteY5" fmla="*/ 406399 h 637381"/>
              <a:gd name="connsiteX6" fmla="*/ 53975 w 781050"/>
              <a:gd name="connsiteY6" fmla="*/ 482599 h 637381"/>
              <a:gd name="connsiteX7" fmla="*/ 113506 w 781050"/>
              <a:gd name="connsiteY7" fmla="*/ 525462 h 637381"/>
              <a:gd name="connsiteX8" fmla="*/ 213519 w 781050"/>
              <a:gd name="connsiteY8" fmla="*/ 620712 h 637381"/>
              <a:gd name="connsiteX9" fmla="*/ 306387 w 781050"/>
              <a:gd name="connsiteY9" fmla="*/ 625474 h 637381"/>
              <a:gd name="connsiteX10" fmla="*/ 473075 w 781050"/>
              <a:gd name="connsiteY10" fmla="*/ 608806 h 637381"/>
              <a:gd name="connsiteX11" fmla="*/ 623094 w 781050"/>
              <a:gd name="connsiteY11" fmla="*/ 573087 h 637381"/>
              <a:gd name="connsiteX12" fmla="*/ 770731 w 781050"/>
              <a:gd name="connsiteY12" fmla="*/ 404018 h 637381"/>
              <a:gd name="connsiteX13" fmla="*/ 685006 w 781050"/>
              <a:gd name="connsiteY13" fmla="*/ 265906 h 637381"/>
              <a:gd name="connsiteX14" fmla="*/ 463550 w 781050"/>
              <a:gd name="connsiteY14" fmla="*/ 232568 h 637381"/>
              <a:gd name="connsiteX15" fmla="*/ 368300 w 781050"/>
              <a:gd name="connsiteY15" fmla="*/ 165893 h 637381"/>
              <a:gd name="connsiteX16" fmla="*/ 273050 w 781050"/>
              <a:gd name="connsiteY16" fmla="*/ 77787 h 637381"/>
              <a:gd name="connsiteX17" fmla="*/ 173037 w 781050"/>
              <a:gd name="connsiteY17" fmla="*/ 8731 h 637381"/>
              <a:gd name="connsiteX18" fmla="*/ 58737 w 781050"/>
              <a:gd name="connsiteY18" fmla="*/ 68262 h 63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050" h="637381">
                <a:moveTo>
                  <a:pt x="58737" y="68262"/>
                </a:moveTo>
                <a:cubicBezTo>
                  <a:pt x="35718" y="90884"/>
                  <a:pt x="43259" y="125412"/>
                  <a:pt x="34925" y="144462"/>
                </a:cubicBezTo>
                <a:cubicBezTo>
                  <a:pt x="26591" y="163512"/>
                  <a:pt x="14287" y="167084"/>
                  <a:pt x="8731" y="182562"/>
                </a:cubicBezTo>
                <a:cubicBezTo>
                  <a:pt x="3175" y="198040"/>
                  <a:pt x="2778" y="213122"/>
                  <a:pt x="1587" y="237331"/>
                </a:cubicBezTo>
                <a:cubicBezTo>
                  <a:pt x="396" y="261540"/>
                  <a:pt x="0" y="299640"/>
                  <a:pt x="1587" y="327818"/>
                </a:cubicBezTo>
                <a:cubicBezTo>
                  <a:pt x="3175" y="355996"/>
                  <a:pt x="2381" y="380602"/>
                  <a:pt x="11112" y="406399"/>
                </a:cubicBezTo>
                <a:cubicBezTo>
                  <a:pt x="19843" y="432196"/>
                  <a:pt x="36909" y="462755"/>
                  <a:pt x="53975" y="482599"/>
                </a:cubicBezTo>
                <a:cubicBezTo>
                  <a:pt x="71041" y="502443"/>
                  <a:pt x="86915" y="502443"/>
                  <a:pt x="113506" y="525462"/>
                </a:cubicBezTo>
                <a:cubicBezTo>
                  <a:pt x="140097" y="548481"/>
                  <a:pt x="181372" y="604043"/>
                  <a:pt x="213519" y="620712"/>
                </a:cubicBezTo>
                <a:cubicBezTo>
                  <a:pt x="245666" y="637381"/>
                  <a:pt x="263128" y="627458"/>
                  <a:pt x="306387" y="625474"/>
                </a:cubicBezTo>
                <a:cubicBezTo>
                  <a:pt x="349646" y="623490"/>
                  <a:pt x="420291" y="617537"/>
                  <a:pt x="473075" y="608806"/>
                </a:cubicBezTo>
                <a:cubicBezTo>
                  <a:pt x="525860" y="600075"/>
                  <a:pt x="573485" y="607218"/>
                  <a:pt x="623094" y="573087"/>
                </a:cubicBezTo>
                <a:cubicBezTo>
                  <a:pt x="672703" y="538956"/>
                  <a:pt x="760412" y="455215"/>
                  <a:pt x="770731" y="404018"/>
                </a:cubicBezTo>
                <a:cubicBezTo>
                  <a:pt x="781050" y="352821"/>
                  <a:pt x="736203" y="294481"/>
                  <a:pt x="685006" y="265906"/>
                </a:cubicBezTo>
                <a:cubicBezTo>
                  <a:pt x="633809" y="237331"/>
                  <a:pt x="516334" y="249237"/>
                  <a:pt x="463550" y="232568"/>
                </a:cubicBezTo>
                <a:cubicBezTo>
                  <a:pt x="410766" y="215899"/>
                  <a:pt x="400050" y="191690"/>
                  <a:pt x="368300" y="165893"/>
                </a:cubicBezTo>
                <a:cubicBezTo>
                  <a:pt x="336550" y="140096"/>
                  <a:pt x="305594" y="103981"/>
                  <a:pt x="273050" y="77787"/>
                </a:cubicBezTo>
                <a:cubicBezTo>
                  <a:pt x="240506" y="51593"/>
                  <a:pt x="207962" y="17462"/>
                  <a:pt x="173037" y="8731"/>
                </a:cubicBezTo>
                <a:cubicBezTo>
                  <a:pt x="138112" y="0"/>
                  <a:pt x="81756" y="45640"/>
                  <a:pt x="58737" y="6826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5325710" y="5137583"/>
            <a:ext cx="657689" cy="448417"/>
            <a:chOff x="5325710" y="5137583"/>
            <a:chExt cx="657689" cy="448417"/>
          </a:xfrm>
        </p:grpSpPr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5904912" y="5781884"/>
            <a:ext cx="688989" cy="414165"/>
          </a:xfrm>
          <a:custGeom>
            <a:avLst/>
            <a:gdLst>
              <a:gd name="connsiteX0" fmla="*/ 0 w 439055"/>
              <a:gd name="connsiteY0" fmla="*/ 1400 h 263925"/>
              <a:gd name="connsiteX1" fmla="*/ 4762 w 439055"/>
              <a:gd name="connsiteY1" fmla="*/ 87125 h 263925"/>
              <a:gd name="connsiteX2" fmla="*/ 9525 w 439055"/>
              <a:gd name="connsiteY2" fmla="*/ 110937 h 263925"/>
              <a:gd name="connsiteX3" fmla="*/ 16669 w 439055"/>
              <a:gd name="connsiteY3" fmla="*/ 132369 h 263925"/>
              <a:gd name="connsiteX4" fmla="*/ 19050 w 439055"/>
              <a:gd name="connsiteY4" fmla="*/ 139512 h 263925"/>
              <a:gd name="connsiteX5" fmla="*/ 26194 w 439055"/>
              <a:gd name="connsiteY5" fmla="*/ 149037 h 263925"/>
              <a:gd name="connsiteX6" fmla="*/ 30956 w 439055"/>
              <a:gd name="connsiteY6" fmla="*/ 156181 h 263925"/>
              <a:gd name="connsiteX7" fmla="*/ 38100 w 439055"/>
              <a:gd name="connsiteY7" fmla="*/ 160944 h 263925"/>
              <a:gd name="connsiteX8" fmla="*/ 45244 w 439055"/>
              <a:gd name="connsiteY8" fmla="*/ 168087 h 263925"/>
              <a:gd name="connsiteX9" fmla="*/ 52387 w 439055"/>
              <a:gd name="connsiteY9" fmla="*/ 172850 h 263925"/>
              <a:gd name="connsiteX10" fmla="*/ 61912 w 439055"/>
              <a:gd name="connsiteY10" fmla="*/ 179994 h 263925"/>
              <a:gd name="connsiteX11" fmla="*/ 69056 w 439055"/>
              <a:gd name="connsiteY11" fmla="*/ 184756 h 263925"/>
              <a:gd name="connsiteX12" fmla="*/ 78581 w 439055"/>
              <a:gd name="connsiteY12" fmla="*/ 194281 h 263925"/>
              <a:gd name="connsiteX13" fmla="*/ 97631 w 439055"/>
              <a:gd name="connsiteY13" fmla="*/ 203806 h 263925"/>
              <a:gd name="connsiteX14" fmla="*/ 107156 w 439055"/>
              <a:gd name="connsiteY14" fmla="*/ 208569 h 263925"/>
              <a:gd name="connsiteX15" fmla="*/ 121444 w 439055"/>
              <a:gd name="connsiteY15" fmla="*/ 218094 h 263925"/>
              <a:gd name="connsiteX16" fmla="*/ 128587 w 439055"/>
              <a:gd name="connsiteY16" fmla="*/ 222856 h 263925"/>
              <a:gd name="connsiteX17" fmla="*/ 138112 w 439055"/>
              <a:gd name="connsiteY17" fmla="*/ 227619 h 263925"/>
              <a:gd name="connsiteX18" fmla="*/ 145256 w 439055"/>
              <a:gd name="connsiteY18" fmla="*/ 230000 h 263925"/>
              <a:gd name="connsiteX19" fmla="*/ 159544 w 439055"/>
              <a:gd name="connsiteY19" fmla="*/ 239525 h 263925"/>
              <a:gd name="connsiteX20" fmla="*/ 166687 w 439055"/>
              <a:gd name="connsiteY20" fmla="*/ 241906 h 263925"/>
              <a:gd name="connsiteX21" fmla="*/ 185737 w 439055"/>
              <a:gd name="connsiteY21" fmla="*/ 246669 h 263925"/>
              <a:gd name="connsiteX22" fmla="*/ 195262 w 439055"/>
              <a:gd name="connsiteY22" fmla="*/ 249050 h 263925"/>
              <a:gd name="connsiteX23" fmla="*/ 202406 w 439055"/>
              <a:gd name="connsiteY23" fmla="*/ 251431 h 263925"/>
              <a:gd name="connsiteX24" fmla="*/ 209550 w 439055"/>
              <a:gd name="connsiteY24" fmla="*/ 256194 h 263925"/>
              <a:gd name="connsiteX25" fmla="*/ 221456 w 439055"/>
              <a:gd name="connsiteY25" fmla="*/ 258575 h 263925"/>
              <a:gd name="connsiteX26" fmla="*/ 264319 w 439055"/>
              <a:gd name="connsiteY26" fmla="*/ 263337 h 263925"/>
              <a:gd name="connsiteX27" fmla="*/ 354806 w 439055"/>
              <a:gd name="connsiteY27" fmla="*/ 260956 h 263925"/>
              <a:gd name="connsiteX28" fmla="*/ 361950 w 439055"/>
              <a:gd name="connsiteY28" fmla="*/ 258575 h 263925"/>
              <a:gd name="connsiteX29" fmla="*/ 414337 w 439055"/>
              <a:gd name="connsiteY29" fmla="*/ 253812 h 263925"/>
              <a:gd name="connsiteX30" fmla="*/ 428625 w 439055"/>
              <a:gd name="connsiteY30" fmla="*/ 251431 h 263925"/>
              <a:gd name="connsiteX31" fmla="*/ 438150 w 439055"/>
              <a:gd name="connsiteY31" fmla="*/ 249050 h 263925"/>
              <a:gd name="connsiteX32" fmla="*/ 431006 w 439055"/>
              <a:gd name="connsiteY32" fmla="*/ 244287 h 263925"/>
              <a:gd name="connsiteX33" fmla="*/ 416719 w 439055"/>
              <a:gd name="connsiteY33" fmla="*/ 230000 h 263925"/>
              <a:gd name="connsiteX34" fmla="*/ 409575 w 439055"/>
              <a:gd name="connsiteY34" fmla="*/ 215712 h 263925"/>
              <a:gd name="connsiteX35" fmla="*/ 404812 w 439055"/>
              <a:gd name="connsiteY35" fmla="*/ 201425 h 263925"/>
              <a:gd name="connsiteX36" fmla="*/ 400050 w 439055"/>
              <a:gd name="connsiteY36" fmla="*/ 194281 h 263925"/>
              <a:gd name="connsiteX37" fmla="*/ 395287 w 439055"/>
              <a:gd name="connsiteY37" fmla="*/ 179994 h 263925"/>
              <a:gd name="connsiteX38" fmla="*/ 388144 w 439055"/>
              <a:gd name="connsiteY38" fmla="*/ 165706 h 263925"/>
              <a:gd name="connsiteX39" fmla="*/ 383381 w 439055"/>
              <a:gd name="connsiteY39" fmla="*/ 158562 h 263925"/>
              <a:gd name="connsiteX40" fmla="*/ 376237 w 439055"/>
              <a:gd name="connsiteY40" fmla="*/ 139512 h 26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055" h="263925">
                <a:moveTo>
                  <a:pt x="0" y="1400"/>
                </a:moveTo>
                <a:cubicBezTo>
                  <a:pt x="10860" y="33983"/>
                  <a:pt x="294" y="0"/>
                  <a:pt x="4762" y="87125"/>
                </a:cubicBezTo>
                <a:cubicBezTo>
                  <a:pt x="5027" y="92296"/>
                  <a:pt x="7773" y="105096"/>
                  <a:pt x="9525" y="110937"/>
                </a:cubicBezTo>
                <a:cubicBezTo>
                  <a:pt x="9549" y="111017"/>
                  <a:pt x="15465" y="128758"/>
                  <a:pt x="16669" y="132369"/>
                </a:cubicBezTo>
                <a:cubicBezTo>
                  <a:pt x="17463" y="134750"/>
                  <a:pt x="17544" y="137504"/>
                  <a:pt x="19050" y="139512"/>
                </a:cubicBezTo>
                <a:cubicBezTo>
                  <a:pt x="21431" y="142687"/>
                  <a:pt x="23887" y="145807"/>
                  <a:pt x="26194" y="149037"/>
                </a:cubicBezTo>
                <a:cubicBezTo>
                  <a:pt x="27857" y="151366"/>
                  <a:pt x="28932" y="154157"/>
                  <a:pt x="30956" y="156181"/>
                </a:cubicBezTo>
                <a:cubicBezTo>
                  <a:pt x="32980" y="158205"/>
                  <a:pt x="35901" y="159112"/>
                  <a:pt x="38100" y="160944"/>
                </a:cubicBezTo>
                <a:cubicBezTo>
                  <a:pt x="40687" y="163100"/>
                  <a:pt x="42657" y="165931"/>
                  <a:pt x="45244" y="168087"/>
                </a:cubicBezTo>
                <a:cubicBezTo>
                  <a:pt x="47442" y="169919"/>
                  <a:pt x="50058" y="171186"/>
                  <a:pt x="52387" y="172850"/>
                </a:cubicBezTo>
                <a:cubicBezTo>
                  <a:pt x="55616" y="175157"/>
                  <a:pt x="58682" y="177687"/>
                  <a:pt x="61912" y="179994"/>
                </a:cubicBezTo>
                <a:cubicBezTo>
                  <a:pt x="64241" y="181657"/>
                  <a:pt x="66883" y="182894"/>
                  <a:pt x="69056" y="184756"/>
                </a:cubicBezTo>
                <a:cubicBezTo>
                  <a:pt x="72465" y="187678"/>
                  <a:pt x="74845" y="191790"/>
                  <a:pt x="78581" y="194281"/>
                </a:cubicBezTo>
                <a:cubicBezTo>
                  <a:pt x="84488" y="198219"/>
                  <a:pt x="91281" y="200631"/>
                  <a:pt x="97631" y="203806"/>
                </a:cubicBezTo>
                <a:cubicBezTo>
                  <a:pt x="100806" y="205394"/>
                  <a:pt x="104202" y="206600"/>
                  <a:pt x="107156" y="208569"/>
                </a:cubicBezTo>
                <a:lnTo>
                  <a:pt x="121444" y="218094"/>
                </a:lnTo>
                <a:cubicBezTo>
                  <a:pt x="123825" y="219681"/>
                  <a:pt x="126028" y="221576"/>
                  <a:pt x="128587" y="222856"/>
                </a:cubicBezTo>
                <a:cubicBezTo>
                  <a:pt x="131762" y="224444"/>
                  <a:pt x="134849" y="226221"/>
                  <a:pt x="138112" y="227619"/>
                </a:cubicBezTo>
                <a:cubicBezTo>
                  <a:pt x="140419" y="228608"/>
                  <a:pt x="143062" y="228781"/>
                  <a:pt x="145256" y="230000"/>
                </a:cubicBezTo>
                <a:cubicBezTo>
                  <a:pt x="150260" y="232780"/>
                  <a:pt x="154114" y="237715"/>
                  <a:pt x="159544" y="239525"/>
                </a:cubicBezTo>
                <a:cubicBezTo>
                  <a:pt x="161925" y="240319"/>
                  <a:pt x="164266" y="241246"/>
                  <a:pt x="166687" y="241906"/>
                </a:cubicBezTo>
                <a:cubicBezTo>
                  <a:pt x="173002" y="243628"/>
                  <a:pt x="179387" y="245081"/>
                  <a:pt x="185737" y="246669"/>
                </a:cubicBezTo>
                <a:cubicBezTo>
                  <a:pt x="188912" y="247463"/>
                  <a:pt x="192157" y="248015"/>
                  <a:pt x="195262" y="249050"/>
                </a:cubicBezTo>
                <a:lnTo>
                  <a:pt x="202406" y="251431"/>
                </a:lnTo>
                <a:cubicBezTo>
                  <a:pt x="204787" y="253019"/>
                  <a:pt x="206870" y="255189"/>
                  <a:pt x="209550" y="256194"/>
                </a:cubicBezTo>
                <a:cubicBezTo>
                  <a:pt x="213340" y="257615"/>
                  <a:pt x="217505" y="257697"/>
                  <a:pt x="221456" y="258575"/>
                </a:cubicBezTo>
                <a:cubicBezTo>
                  <a:pt x="245535" y="263925"/>
                  <a:pt x="214967" y="259812"/>
                  <a:pt x="264319" y="263337"/>
                </a:cubicBezTo>
                <a:cubicBezTo>
                  <a:pt x="294481" y="262543"/>
                  <a:pt x="324669" y="262426"/>
                  <a:pt x="354806" y="260956"/>
                </a:cubicBezTo>
                <a:cubicBezTo>
                  <a:pt x="357313" y="260834"/>
                  <a:pt x="359480" y="259024"/>
                  <a:pt x="361950" y="258575"/>
                </a:cubicBezTo>
                <a:cubicBezTo>
                  <a:pt x="376555" y="255920"/>
                  <a:pt x="401599" y="254722"/>
                  <a:pt x="414337" y="253812"/>
                </a:cubicBezTo>
                <a:cubicBezTo>
                  <a:pt x="419100" y="253018"/>
                  <a:pt x="423890" y="252378"/>
                  <a:pt x="428625" y="251431"/>
                </a:cubicBezTo>
                <a:cubicBezTo>
                  <a:pt x="431834" y="250789"/>
                  <a:pt x="437115" y="252155"/>
                  <a:pt x="438150" y="249050"/>
                </a:cubicBezTo>
                <a:cubicBezTo>
                  <a:pt x="439055" y="246335"/>
                  <a:pt x="433030" y="246311"/>
                  <a:pt x="431006" y="244287"/>
                </a:cubicBezTo>
                <a:cubicBezTo>
                  <a:pt x="413285" y="226566"/>
                  <a:pt x="433552" y="241222"/>
                  <a:pt x="416719" y="230000"/>
                </a:cubicBezTo>
                <a:cubicBezTo>
                  <a:pt x="408030" y="203939"/>
                  <a:pt x="421888" y="243417"/>
                  <a:pt x="409575" y="215712"/>
                </a:cubicBezTo>
                <a:cubicBezTo>
                  <a:pt x="407536" y="211125"/>
                  <a:pt x="407596" y="205602"/>
                  <a:pt x="404812" y="201425"/>
                </a:cubicBezTo>
                <a:cubicBezTo>
                  <a:pt x="403225" y="199044"/>
                  <a:pt x="401212" y="196896"/>
                  <a:pt x="400050" y="194281"/>
                </a:cubicBezTo>
                <a:cubicBezTo>
                  <a:pt x="398011" y="189694"/>
                  <a:pt x="398071" y="184171"/>
                  <a:pt x="395287" y="179994"/>
                </a:cubicBezTo>
                <a:cubicBezTo>
                  <a:pt x="381634" y="159511"/>
                  <a:pt x="398007" y="185432"/>
                  <a:pt x="388144" y="165706"/>
                </a:cubicBezTo>
                <a:cubicBezTo>
                  <a:pt x="386864" y="163146"/>
                  <a:pt x="384969" y="160943"/>
                  <a:pt x="383381" y="158562"/>
                </a:cubicBezTo>
                <a:cubicBezTo>
                  <a:pt x="378058" y="142591"/>
                  <a:pt x="380864" y="148765"/>
                  <a:pt x="376237" y="13951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790238" y="5380508"/>
            <a:ext cx="424968" cy="680094"/>
          </a:xfrm>
          <a:custGeom>
            <a:avLst/>
            <a:gdLst>
              <a:gd name="connsiteX0" fmla="*/ 2567 w 270809"/>
              <a:gd name="connsiteY0" fmla="*/ 383381 h 433387"/>
              <a:gd name="connsiteX1" fmla="*/ 9711 w 270809"/>
              <a:gd name="connsiteY1" fmla="*/ 352425 h 433387"/>
              <a:gd name="connsiteX2" fmla="*/ 14474 w 270809"/>
              <a:gd name="connsiteY2" fmla="*/ 335756 h 433387"/>
              <a:gd name="connsiteX3" fmla="*/ 21617 w 270809"/>
              <a:gd name="connsiteY3" fmla="*/ 309562 h 433387"/>
              <a:gd name="connsiteX4" fmla="*/ 26380 w 270809"/>
              <a:gd name="connsiteY4" fmla="*/ 288131 h 433387"/>
              <a:gd name="connsiteX5" fmla="*/ 31142 w 270809"/>
              <a:gd name="connsiteY5" fmla="*/ 276225 h 433387"/>
              <a:gd name="connsiteX6" fmla="*/ 35905 w 270809"/>
              <a:gd name="connsiteY6" fmla="*/ 261937 h 433387"/>
              <a:gd name="connsiteX7" fmla="*/ 45430 w 270809"/>
              <a:gd name="connsiteY7" fmla="*/ 240506 h 433387"/>
              <a:gd name="connsiteX8" fmla="*/ 52574 w 270809"/>
              <a:gd name="connsiteY8" fmla="*/ 221456 h 433387"/>
              <a:gd name="connsiteX9" fmla="*/ 62099 w 270809"/>
              <a:gd name="connsiteY9" fmla="*/ 195262 h 433387"/>
              <a:gd name="connsiteX10" fmla="*/ 64480 w 270809"/>
              <a:gd name="connsiteY10" fmla="*/ 185737 h 433387"/>
              <a:gd name="connsiteX11" fmla="*/ 71624 w 270809"/>
              <a:gd name="connsiteY11" fmla="*/ 169069 h 433387"/>
              <a:gd name="connsiteX12" fmla="*/ 81149 w 270809"/>
              <a:gd name="connsiteY12" fmla="*/ 140494 h 433387"/>
              <a:gd name="connsiteX13" fmla="*/ 85911 w 270809"/>
              <a:gd name="connsiteY13" fmla="*/ 133350 h 433387"/>
              <a:gd name="connsiteX14" fmla="*/ 90674 w 270809"/>
              <a:gd name="connsiteY14" fmla="*/ 116681 h 433387"/>
              <a:gd name="connsiteX15" fmla="*/ 95436 w 270809"/>
              <a:gd name="connsiteY15" fmla="*/ 104775 h 433387"/>
              <a:gd name="connsiteX16" fmla="*/ 100199 w 270809"/>
              <a:gd name="connsiteY16" fmla="*/ 95250 h 433387"/>
              <a:gd name="connsiteX17" fmla="*/ 104961 w 270809"/>
              <a:gd name="connsiteY17" fmla="*/ 88106 h 433387"/>
              <a:gd name="connsiteX18" fmla="*/ 109724 w 270809"/>
              <a:gd name="connsiteY18" fmla="*/ 76200 h 433387"/>
              <a:gd name="connsiteX19" fmla="*/ 112105 w 270809"/>
              <a:gd name="connsiteY19" fmla="*/ 69056 h 433387"/>
              <a:gd name="connsiteX20" fmla="*/ 119249 w 270809"/>
              <a:gd name="connsiteY20" fmla="*/ 57150 h 433387"/>
              <a:gd name="connsiteX21" fmla="*/ 124011 w 270809"/>
              <a:gd name="connsiteY21" fmla="*/ 42862 h 433387"/>
              <a:gd name="connsiteX22" fmla="*/ 131155 w 270809"/>
              <a:gd name="connsiteY22" fmla="*/ 33337 h 433387"/>
              <a:gd name="connsiteX23" fmla="*/ 135917 w 270809"/>
              <a:gd name="connsiteY23" fmla="*/ 23812 h 433387"/>
              <a:gd name="connsiteX24" fmla="*/ 140680 w 270809"/>
              <a:gd name="connsiteY24" fmla="*/ 16669 h 433387"/>
              <a:gd name="connsiteX25" fmla="*/ 152586 w 270809"/>
              <a:gd name="connsiteY25" fmla="*/ 0 h 433387"/>
              <a:gd name="connsiteX26" fmla="*/ 154967 w 270809"/>
              <a:gd name="connsiteY26" fmla="*/ 9525 h 433387"/>
              <a:gd name="connsiteX27" fmla="*/ 157349 w 270809"/>
              <a:gd name="connsiteY27" fmla="*/ 21431 h 433387"/>
              <a:gd name="connsiteX28" fmla="*/ 162111 w 270809"/>
              <a:gd name="connsiteY28" fmla="*/ 35719 h 433387"/>
              <a:gd name="connsiteX29" fmla="*/ 164492 w 270809"/>
              <a:gd name="connsiteY29" fmla="*/ 45244 h 433387"/>
              <a:gd name="connsiteX30" fmla="*/ 166874 w 270809"/>
              <a:gd name="connsiteY30" fmla="*/ 52387 h 433387"/>
              <a:gd name="connsiteX31" fmla="*/ 176399 w 270809"/>
              <a:gd name="connsiteY31" fmla="*/ 78581 h 433387"/>
              <a:gd name="connsiteX32" fmla="*/ 178780 w 270809"/>
              <a:gd name="connsiteY32" fmla="*/ 88106 h 433387"/>
              <a:gd name="connsiteX33" fmla="*/ 190686 w 270809"/>
              <a:gd name="connsiteY33" fmla="*/ 102394 h 433387"/>
              <a:gd name="connsiteX34" fmla="*/ 195449 w 270809"/>
              <a:gd name="connsiteY34" fmla="*/ 109537 h 433387"/>
              <a:gd name="connsiteX35" fmla="*/ 212117 w 270809"/>
              <a:gd name="connsiteY35" fmla="*/ 116681 h 433387"/>
              <a:gd name="connsiteX36" fmla="*/ 221642 w 270809"/>
              <a:gd name="connsiteY36" fmla="*/ 114300 h 433387"/>
              <a:gd name="connsiteX37" fmla="*/ 245455 w 270809"/>
              <a:gd name="connsiteY37" fmla="*/ 100012 h 433387"/>
              <a:gd name="connsiteX38" fmla="*/ 254980 w 270809"/>
              <a:gd name="connsiteY38" fmla="*/ 95250 h 433387"/>
              <a:gd name="connsiteX39" fmla="*/ 262124 w 270809"/>
              <a:gd name="connsiteY39" fmla="*/ 88106 h 433387"/>
              <a:gd name="connsiteX40" fmla="*/ 269267 w 270809"/>
              <a:gd name="connsiteY40" fmla="*/ 83344 h 433387"/>
              <a:gd name="connsiteX41" fmla="*/ 257361 w 270809"/>
              <a:gd name="connsiteY41" fmla="*/ 104775 h 433387"/>
              <a:gd name="connsiteX42" fmla="*/ 243074 w 270809"/>
              <a:gd name="connsiteY42" fmla="*/ 119062 h 433387"/>
              <a:gd name="connsiteX43" fmla="*/ 228786 w 270809"/>
              <a:gd name="connsiteY43" fmla="*/ 133350 h 433387"/>
              <a:gd name="connsiteX44" fmla="*/ 221642 w 270809"/>
              <a:gd name="connsiteY44" fmla="*/ 140494 h 433387"/>
              <a:gd name="connsiteX45" fmla="*/ 207355 w 270809"/>
              <a:gd name="connsiteY45" fmla="*/ 154781 h 433387"/>
              <a:gd name="connsiteX46" fmla="*/ 195449 w 270809"/>
              <a:gd name="connsiteY46" fmla="*/ 169069 h 433387"/>
              <a:gd name="connsiteX47" fmla="*/ 190686 w 270809"/>
              <a:gd name="connsiteY47" fmla="*/ 176212 h 433387"/>
              <a:gd name="connsiteX48" fmla="*/ 176399 w 270809"/>
              <a:gd name="connsiteY48" fmla="*/ 188119 h 433387"/>
              <a:gd name="connsiteX49" fmla="*/ 164492 w 270809"/>
              <a:gd name="connsiteY49" fmla="*/ 204787 h 433387"/>
              <a:gd name="connsiteX50" fmla="*/ 147824 w 270809"/>
              <a:gd name="connsiteY50" fmla="*/ 221456 h 433387"/>
              <a:gd name="connsiteX51" fmla="*/ 135917 w 270809"/>
              <a:gd name="connsiteY51" fmla="*/ 238125 h 433387"/>
              <a:gd name="connsiteX52" fmla="*/ 128774 w 270809"/>
              <a:gd name="connsiteY52" fmla="*/ 245269 h 433387"/>
              <a:gd name="connsiteX53" fmla="*/ 119249 w 270809"/>
              <a:gd name="connsiteY53" fmla="*/ 259556 h 433387"/>
              <a:gd name="connsiteX54" fmla="*/ 114486 w 270809"/>
              <a:gd name="connsiteY54" fmla="*/ 266700 h 433387"/>
              <a:gd name="connsiteX55" fmla="*/ 107342 w 270809"/>
              <a:gd name="connsiteY55" fmla="*/ 276225 h 433387"/>
              <a:gd name="connsiteX56" fmla="*/ 102580 w 270809"/>
              <a:gd name="connsiteY56" fmla="*/ 283369 h 433387"/>
              <a:gd name="connsiteX57" fmla="*/ 95436 w 270809"/>
              <a:gd name="connsiteY57" fmla="*/ 290512 h 433387"/>
              <a:gd name="connsiteX58" fmla="*/ 83530 w 270809"/>
              <a:gd name="connsiteY58" fmla="*/ 311944 h 433387"/>
              <a:gd name="connsiteX59" fmla="*/ 78767 w 270809"/>
              <a:gd name="connsiteY59" fmla="*/ 319087 h 433387"/>
              <a:gd name="connsiteX60" fmla="*/ 74005 w 270809"/>
              <a:gd name="connsiteY60" fmla="*/ 333375 h 433387"/>
              <a:gd name="connsiteX61" fmla="*/ 64480 w 270809"/>
              <a:gd name="connsiteY61" fmla="*/ 350044 h 433387"/>
              <a:gd name="connsiteX62" fmla="*/ 57336 w 270809"/>
              <a:gd name="connsiteY62" fmla="*/ 366712 h 433387"/>
              <a:gd name="connsiteX63" fmla="*/ 50192 w 270809"/>
              <a:gd name="connsiteY63" fmla="*/ 373856 h 433387"/>
              <a:gd name="connsiteX64" fmla="*/ 45430 w 270809"/>
              <a:gd name="connsiteY64" fmla="*/ 383381 h 433387"/>
              <a:gd name="connsiteX65" fmla="*/ 38286 w 270809"/>
              <a:gd name="connsiteY65" fmla="*/ 390525 h 433387"/>
              <a:gd name="connsiteX66" fmla="*/ 33524 w 270809"/>
              <a:gd name="connsiteY66" fmla="*/ 397669 h 433387"/>
              <a:gd name="connsiteX67" fmla="*/ 26380 w 270809"/>
              <a:gd name="connsiteY67" fmla="*/ 404812 h 433387"/>
              <a:gd name="connsiteX68" fmla="*/ 21617 w 270809"/>
              <a:gd name="connsiteY68" fmla="*/ 411956 h 433387"/>
              <a:gd name="connsiteX69" fmla="*/ 14474 w 270809"/>
              <a:gd name="connsiteY69" fmla="*/ 419100 h 433387"/>
              <a:gd name="connsiteX70" fmla="*/ 4949 w 270809"/>
              <a:gd name="connsiteY70" fmla="*/ 433387 h 433387"/>
              <a:gd name="connsiteX71" fmla="*/ 186 w 270809"/>
              <a:gd name="connsiteY71" fmla="*/ 419100 h 433387"/>
              <a:gd name="connsiteX72" fmla="*/ 2567 w 270809"/>
              <a:gd name="connsiteY72" fmla="*/ 383381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70809" h="433387">
                <a:moveTo>
                  <a:pt x="2567" y="383381"/>
                </a:moveTo>
                <a:cubicBezTo>
                  <a:pt x="4154" y="372269"/>
                  <a:pt x="3967" y="375401"/>
                  <a:pt x="9711" y="352425"/>
                </a:cubicBezTo>
                <a:cubicBezTo>
                  <a:pt x="12701" y="340465"/>
                  <a:pt x="11057" y="346005"/>
                  <a:pt x="14474" y="335756"/>
                </a:cubicBezTo>
                <a:cubicBezTo>
                  <a:pt x="19870" y="303380"/>
                  <a:pt x="13015" y="338234"/>
                  <a:pt x="21617" y="309562"/>
                </a:cubicBezTo>
                <a:cubicBezTo>
                  <a:pt x="27272" y="290712"/>
                  <a:pt x="20890" y="304602"/>
                  <a:pt x="26380" y="288131"/>
                </a:cubicBezTo>
                <a:cubicBezTo>
                  <a:pt x="27732" y="284076"/>
                  <a:pt x="29681" y="280242"/>
                  <a:pt x="31142" y="276225"/>
                </a:cubicBezTo>
                <a:cubicBezTo>
                  <a:pt x="32858" y="271507"/>
                  <a:pt x="34189" y="266655"/>
                  <a:pt x="35905" y="261937"/>
                </a:cubicBezTo>
                <a:cubicBezTo>
                  <a:pt x="46829" y="231895"/>
                  <a:pt x="34732" y="266179"/>
                  <a:pt x="45430" y="240506"/>
                </a:cubicBezTo>
                <a:cubicBezTo>
                  <a:pt x="48039" y="234246"/>
                  <a:pt x="50193" y="227806"/>
                  <a:pt x="52574" y="221456"/>
                </a:cubicBezTo>
                <a:cubicBezTo>
                  <a:pt x="57498" y="186983"/>
                  <a:pt x="50186" y="219088"/>
                  <a:pt x="62099" y="195262"/>
                </a:cubicBezTo>
                <a:cubicBezTo>
                  <a:pt x="63563" y="192335"/>
                  <a:pt x="63362" y="188813"/>
                  <a:pt x="64480" y="185737"/>
                </a:cubicBezTo>
                <a:cubicBezTo>
                  <a:pt x="66546" y="180056"/>
                  <a:pt x="69243" y="174625"/>
                  <a:pt x="71624" y="169069"/>
                </a:cubicBezTo>
                <a:cubicBezTo>
                  <a:pt x="74541" y="154483"/>
                  <a:pt x="73381" y="156031"/>
                  <a:pt x="81149" y="140494"/>
                </a:cubicBezTo>
                <a:cubicBezTo>
                  <a:pt x="82429" y="137934"/>
                  <a:pt x="84631" y="135910"/>
                  <a:pt x="85911" y="133350"/>
                </a:cubicBezTo>
                <a:cubicBezTo>
                  <a:pt x="88201" y="128768"/>
                  <a:pt x="89150" y="121252"/>
                  <a:pt x="90674" y="116681"/>
                </a:cubicBezTo>
                <a:cubicBezTo>
                  <a:pt x="92026" y="112626"/>
                  <a:pt x="93700" y="108681"/>
                  <a:pt x="95436" y="104775"/>
                </a:cubicBezTo>
                <a:cubicBezTo>
                  <a:pt x="96878" y="101531"/>
                  <a:pt x="98438" y="98332"/>
                  <a:pt x="100199" y="95250"/>
                </a:cubicBezTo>
                <a:cubicBezTo>
                  <a:pt x="101619" y="92765"/>
                  <a:pt x="103681" y="90666"/>
                  <a:pt x="104961" y="88106"/>
                </a:cubicBezTo>
                <a:cubicBezTo>
                  <a:pt x="106873" y="84283"/>
                  <a:pt x="108223" y="80202"/>
                  <a:pt x="109724" y="76200"/>
                </a:cubicBezTo>
                <a:cubicBezTo>
                  <a:pt x="110605" y="73850"/>
                  <a:pt x="110982" y="71301"/>
                  <a:pt x="112105" y="69056"/>
                </a:cubicBezTo>
                <a:cubicBezTo>
                  <a:pt x="114175" y="64916"/>
                  <a:pt x="117334" y="61363"/>
                  <a:pt x="119249" y="57150"/>
                </a:cubicBezTo>
                <a:cubicBezTo>
                  <a:pt x="121326" y="52580"/>
                  <a:pt x="120999" y="46878"/>
                  <a:pt x="124011" y="42862"/>
                </a:cubicBezTo>
                <a:cubicBezTo>
                  <a:pt x="126392" y="39687"/>
                  <a:pt x="129052" y="36703"/>
                  <a:pt x="131155" y="33337"/>
                </a:cubicBezTo>
                <a:cubicBezTo>
                  <a:pt x="133036" y="30327"/>
                  <a:pt x="134156" y="26894"/>
                  <a:pt x="135917" y="23812"/>
                </a:cubicBezTo>
                <a:cubicBezTo>
                  <a:pt x="137337" y="21327"/>
                  <a:pt x="139092" y="19050"/>
                  <a:pt x="140680" y="16669"/>
                </a:cubicBezTo>
                <a:cubicBezTo>
                  <a:pt x="146236" y="0"/>
                  <a:pt x="140679" y="3968"/>
                  <a:pt x="152586" y="0"/>
                </a:cubicBezTo>
                <a:cubicBezTo>
                  <a:pt x="153380" y="3175"/>
                  <a:pt x="154257" y="6330"/>
                  <a:pt x="154967" y="9525"/>
                </a:cubicBezTo>
                <a:cubicBezTo>
                  <a:pt x="155845" y="13476"/>
                  <a:pt x="156284" y="17526"/>
                  <a:pt x="157349" y="21431"/>
                </a:cubicBezTo>
                <a:cubicBezTo>
                  <a:pt x="158670" y="26274"/>
                  <a:pt x="160894" y="30849"/>
                  <a:pt x="162111" y="35719"/>
                </a:cubicBezTo>
                <a:cubicBezTo>
                  <a:pt x="162905" y="38894"/>
                  <a:pt x="163593" y="42097"/>
                  <a:pt x="164492" y="45244"/>
                </a:cubicBezTo>
                <a:cubicBezTo>
                  <a:pt x="165182" y="47657"/>
                  <a:pt x="166214" y="49966"/>
                  <a:pt x="166874" y="52387"/>
                </a:cubicBezTo>
                <a:cubicBezTo>
                  <a:pt x="173171" y="75475"/>
                  <a:pt x="167637" y="65439"/>
                  <a:pt x="176399" y="78581"/>
                </a:cubicBezTo>
                <a:cubicBezTo>
                  <a:pt x="177193" y="81756"/>
                  <a:pt x="177491" y="85098"/>
                  <a:pt x="178780" y="88106"/>
                </a:cubicBezTo>
                <a:cubicBezTo>
                  <a:pt x="181910" y="95410"/>
                  <a:pt x="185637" y="96336"/>
                  <a:pt x="190686" y="102394"/>
                </a:cubicBezTo>
                <a:cubicBezTo>
                  <a:pt x="192518" y="104592"/>
                  <a:pt x="193250" y="107705"/>
                  <a:pt x="195449" y="109537"/>
                </a:cubicBezTo>
                <a:cubicBezTo>
                  <a:pt x="199374" y="112808"/>
                  <a:pt x="207153" y="115026"/>
                  <a:pt x="212117" y="116681"/>
                </a:cubicBezTo>
                <a:cubicBezTo>
                  <a:pt x="215292" y="115887"/>
                  <a:pt x="218578" y="115449"/>
                  <a:pt x="221642" y="114300"/>
                </a:cubicBezTo>
                <a:cubicBezTo>
                  <a:pt x="235897" y="108954"/>
                  <a:pt x="228842" y="108318"/>
                  <a:pt x="245455" y="100012"/>
                </a:cubicBezTo>
                <a:lnTo>
                  <a:pt x="254980" y="95250"/>
                </a:lnTo>
                <a:cubicBezTo>
                  <a:pt x="257361" y="92869"/>
                  <a:pt x="259537" y="90262"/>
                  <a:pt x="262124" y="88106"/>
                </a:cubicBezTo>
                <a:cubicBezTo>
                  <a:pt x="264322" y="86274"/>
                  <a:pt x="268362" y="80629"/>
                  <a:pt x="269267" y="83344"/>
                </a:cubicBezTo>
                <a:cubicBezTo>
                  <a:pt x="270809" y="87970"/>
                  <a:pt x="259848" y="102012"/>
                  <a:pt x="257361" y="104775"/>
                </a:cubicBezTo>
                <a:cubicBezTo>
                  <a:pt x="252856" y="109781"/>
                  <a:pt x="247836" y="114300"/>
                  <a:pt x="243074" y="119062"/>
                </a:cubicBezTo>
                <a:lnTo>
                  <a:pt x="228786" y="133350"/>
                </a:lnTo>
                <a:cubicBezTo>
                  <a:pt x="226405" y="135731"/>
                  <a:pt x="223662" y="137800"/>
                  <a:pt x="221642" y="140494"/>
                </a:cubicBezTo>
                <a:cubicBezTo>
                  <a:pt x="212782" y="152309"/>
                  <a:pt x="217801" y="147818"/>
                  <a:pt x="207355" y="154781"/>
                </a:cubicBezTo>
                <a:cubicBezTo>
                  <a:pt x="197138" y="175212"/>
                  <a:pt x="208910" y="155608"/>
                  <a:pt x="195449" y="169069"/>
                </a:cubicBezTo>
                <a:cubicBezTo>
                  <a:pt x="193425" y="171093"/>
                  <a:pt x="192518" y="174014"/>
                  <a:pt x="190686" y="176212"/>
                </a:cubicBezTo>
                <a:cubicBezTo>
                  <a:pt x="184956" y="183087"/>
                  <a:pt x="183423" y="183435"/>
                  <a:pt x="176399" y="188119"/>
                </a:cubicBezTo>
                <a:cubicBezTo>
                  <a:pt x="173163" y="192971"/>
                  <a:pt x="168181" y="200729"/>
                  <a:pt x="164492" y="204787"/>
                </a:cubicBezTo>
                <a:cubicBezTo>
                  <a:pt x="159206" y="210601"/>
                  <a:pt x="152183" y="214918"/>
                  <a:pt x="147824" y="221456"/>
                </a:cubicBezTo>
                <a:cubicBezTo>
                  <a:pt x="144054" y="227110"/>
                  <a:pt x="140348" y="232955"/>
                  <a:pt x="135917" y="238125"/>
                </a:cubicBezTo>
                <a:cubicBezTo>
                  <a:pt x="133726" y="240682"/>
                  <a:pt x="131155" y="242888"/>
                  <a:pt x="128774" y="245269"/>
                </a:cubicBezTo>
                <a:cubicBezTo>
                  <a:pt x="124588" y="257822"/>
                  <a:pt x="129158" y="247665"/>
                  <a:pt x="119249" y="259556"/>
                </a:cubicBezTo>
                <a:cubicBezTo>
                  <a:pt x="117417" y="261755"/>
                  <a:pt x="116150" y="264371"/>
                  <a:pt x="114486" y="266700"/>
                </a:cubicBezTo>
                <a:cubicBezTo>
                  <a:pt x="112179" y="269929"/>
                  <a:pt x="109649" y="272995"/>
                  <a:pt x="107342" y="276225"/>
                </a:cubicBezTo>
                <a:cubicBezTo>
                  <a:pt x="105679" y="278554"/>
                  <a:pt x="104412" y="281170"/>
                  <a:pt x="102580" y="283369"/>
                </a:cubicBezTo>
                <a:cubicBezTo>
                  <a:pt x="100424" y="285956"/>
                  <a:pt x="97817" y="288131"/>
                  <a:pt x="95436" y="290512"/>
                </a:cubicBezTo>
                <a:cubicBezTo>
                  <a:pt x="91246" y="303085"/>
                  <a:pt x="94446" y="295570"/>
                  <a:pt x="83530" y="311944"/>
                </a:cubicBezTo>
                <a:lnTo>
                  <a:pt x="78767" y="319087"/>
                </a:lnTo>
                <a:cubicBezTo>
                  <a:pt x="77180" y="323850"/>
                  <a:pt x="76790" y="329198"/>
                  <a:pt x="74005" y="333375"/>
                </a:cubicBezTo>
                <a:cubicBezTo>
                  <a:pt x="69221" y="340551"/>
                  <a:pt x="68106" y="341582"/>
                  <a:pt x="64480" y="350044"/>
                </a:cubicBezTo>
                <a:cubicBezTo>
                  <a:pt x="61149" y="357817"/>
                  <a:pt x="62978" y="358814"/>
                  <a:pt x="57336" y="366712"/>
                </a:cubicBezTo>
                <a:cubicBezTo>
                  <a:pt x="55378" y="369452"/>
                  <a:pt x="52573" y="371475"/>
                  <a:pt x="50192" y="373856"/>
                </a:cubicBezTo>
                <a:cubicBezTo>
                  <a:pt x="48605" y="377031"/>
                  <a:pt x="47493" y="380492"/>
                  <a:pt x="45430" y="383381"/>
                </a:cubicBezTo>
                <a:cubicBezTo>
                  <a:pt x="43473" y="386121"/>
                  <a:pt x="40442" y="387938"/>
                  <a:pt x="38286" y="390525"/>
                </a:cubicBezTo>
                <a:cubicBezTo>
                  <a:pt x="36454" y="392724"/>
                  <a:pt x="35356" y="395470"/>
                  <a:pt x="33524" y="397669"/>
                </a:cubicBezTo>
                <a:cubicBezTo>
                  <a:pt x="31368" y="400256"/>
                  <a:pt x="28536" y="402225"/>
                  <a:pt x="26380" y="404812"/>
                </a:cubicBezTo>
                <a:cubicBezTo>
                  <a:pt x="24548" y="407011"/>
                  <a:pt x="23449" y="409757"/>
                  <a:pt x="21617" y="411956"/>
                </a:cubicBezTo>
                <a:cubicBezTo>
                  <a:pt x="19461" y="414543"/>
                  <a:pt x="16541" y="416442"/>
                  <a:pt x="14474" y="419100"/>
                </a:cubicBezTo>
                <a:cubicBezTo>
                  <a:pt x="10960" y="423618"/>
                  <a:pt x="4949" y="433387"/>
                  <a:pt x="4949" y="433387"/>
                </a:cubicBezTo>
                <a:cubicBezTo>
                  <a:pt x="3361" y="428625"/>
                  <a:pt x="0" y="424117"/>
                  <a:pt x="186" y="419100"/>
                </a:cubicBezTo>
                <a:cubicBezTo>
                  <a:pt x="2633" y="353032"/>
                  <a:pt x="980" y="394493"/>
                  <a:pt x="2567" y="38338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944124" y="6424352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20833692">
            <a:off x="7364327" y="5456526"/>
            <a:ext cx="1704708" cy="1469439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833692">
            <a:off x="7956404" y="5931072"/>
            <a:ext cx="569823" cy="544800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3120089">
            <a:off x="2415538" y="5847278"/>
            <a:ext cx="1084421" cy="985244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3120089">
            <a:off x="2775679" y="6175117"/>
            <a:ext cx="362483" cy="3652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21091901">
            <a:off x="0" y="5836075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1091901">
            <a:off x="393102" y="6167457"/>
            <a:ext cx="378883" cy="37888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136923" y="4529864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8401" y="4863466"/>
            <a:ext cx="378883" cy="378883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42844" y="4402951"/>
            <a:ext cx="932921" cy="833792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5052" y="4675138"/>
            <a:ext cx="311842" cy="309132"/>
          </a:xfrm>
          <a:prstGeom prst="ellipse">
            <a:avLst/>
          </a:pr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loud Callout 67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loud Callout 77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Rectangle 82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2"/>
          <p:cNvGrpSpPr/>
          <p:nvPr/>
        </p:nvGrpSpPr>
        <p:grpSpPr>
          <a:xfrm>
            <a:off x="-76841" y="285731"/>
            <a:ext cx="5361769" cy="2752635"/>
            <a:chOff x="1857356" y="1613808"/>
            <a:chExt cx="1227435" cy="1067247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66" name="Cloud Callout 65"/>
            <p:cNvSpPr/>
            <p:nvPr/>
          </p:nvSpPr>
          <p:spPr>
            <a:xfrm>
              <a:off x="1857356" y="1613808"/>
              <a:ext cx="1227435" cy="911648"/>
            </a:xfrm>
            <a:prstGeom prst="cloudCallou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7" name="Rectangle 66"/>
            <p:cNvSpPr/>
            <p:nvPr/>
          </p:nvSpPr>
          <p:spPr>
            <a:xfrm>
              <a:off x="2191883" y="2477981"/>
              <a:ext cx="126652" cy="20307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ounded Rectangle 78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Studying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917083" y="1752613"/>
            <a:ext cx="3578208" cy="2366029"/>
            <a:chOff x="1917083" y="1752613"/>
            <a:chExt cx="3578208" cy="2366029"/>
          </a:xfrm>
          <a:effectLst/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1540315" y="272811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046265" y="258125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711990" y="277330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138054" y="2355320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803778" y="251347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149955" y="2129381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13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xit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3.74826E-6 L 3.05556E-6 0.2274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6409E-6 L 8.33333E-7 0.2489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2277E-7 L 1.94444E-6 0.2385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0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2628E-6 L -2.77778E-6 0.21819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0" grpId="0" animBg="1"/>
      <p:bldP spid="36" grpId="0" animBg="1"/>
      <p:bldP spid="39" grpId="0" animBg="1"/>
      <p:bldP spid="42" grpId="0" animBg="1"/>
      <p:bldP spid="45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Meanwhile in the real world...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473579" y="485776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Panic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700433" y="4246499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A deadline!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263507" y="2238409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Grading criteria?!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00647" y="1804946"/>
            <a:ext cx="1115833" cy="2603328"/>
            <a:chOff x="1200647" y="1804946"/>
            <a:chExt cx="1115833" cy="2603328"/>
          </a:xfrm>
        </p:grpSpPr>
        <p:sp>
          <p:nvSpPr>
            <p:cNvPr id="7" name="Right Arrow 6"/>
            <p:cNvSpPr/>
            <p:nvPr/>
          </p:nvSpPr>
          <p:spPr bwMode="auto">
            <a:xfrm rot="1955833">
              <a:off x="1684956" y="4122522"/>
              <a:ext cx="266972" cy="285752"/>
            </a:xfrm>
            <a:prstGeom prst="rightArrow">
              <a:avLst/>
            </a:prstGeom>
            <a:solidFill>
              <a:schemeClr val="tx1"/>
            </a:solidFill>
            <a:ln w="31750" algn="ctr">
              <a:noFill/>
              <a:round/>
              <a:headEnd/>
              <a:tailEnd type="triangle" w="med" len="med"/>
            </a:ln>
          </p:spPr>
          <p:txBody>
            <a:bodyPr wrap="square" lIns="90000" tIns="46800" rIns="90000" bIns="46800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200647" y="1804946"/>
              <a:ext cx="1115833" cy="2401294"/>
            </a:xfrm>
            <a:custGeom>
              <a:avLst/>
              <a:gdLst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087 w 1115833"/>
                <a:gd name="connsiteY8" fmla="*/ 2091193 h 2401294"/>
                <a:gd name="connsiteX9" fmla="*/ 532737 w 1115833"/>
                <a:gd name="connsiteY9" fmla="*/ 2401294 h 2401294"/>
                <a:gd name="connsiteX0" fmla="*/ 48210 w 1164043"/>
                <a:gd name="connsiteY0" fmla="*/ 0 h 2519842"/>
                <a:gd name="connsiteX1" fmla="*/ 684314 w 1164043"/>
                <a:gd name="connsiteY1" fmla="*/ 771277 h 2519842"/>
                <a:gd name="connsiteX2" fmla="*/ 334457 w 1164043"/>
                <a:gd name="connsiteY2" fmla="*/ 1192696 h 2519842"/>
                <a:gd name="connsiteX3" fmla="*/ 1137539 w 1164043"/>
                <a:gd name="connsiteY3" fmla="*/ 1391478 h 2519842"/>
                <a:gd name="connsiteX4" fmla="*/ 175431 w 1164043"/>
                <a:gd name="connsiteY4" fmla="*/ 1725433 h 2519842"/>
                <a:gd name="connsiteX5" fmla="*/ 1010318 w 1164043"/>
                <a:gd name="connsiteY5" fmla="*/ 2107096 h 2519842"/>
                <a:gd name="connsiteX6" fmla="*/ 565045 w 1164043"/>
                <a:gd name="connsiteY6" fmla="*/ 2329732 h 2519842"/>
                <a:gd name="connsiteX7" fmla="*/ 56995 w 1164043"/>
                <a:gd name="connsiteY7" fmla="*/ 1972395 h 2519842"/>
                <a:gd name="connsiteX8" fmla="*/ 223075 w 1164043"/>
                <a:gd name="connsiteY8" fmla="*/ 2448359 h 2519842"/>
                <a:gd name="connsiteX9" fmla="*/ 580947 w 1164043"/>
                <a:gd name="connsiteY9" fmla="*/ 2401294 h 2519842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231051 w 1115833"/>
                <a:gd name="connsiteY6" fmla="*/ 2186832 h 2401294"/>
                <a:gd name="connsiteX7" fmla="*/ 532737 w 1115833"/>
                <a:gd name="connsiteY7" fmla="*/ 2401294 h 24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833" h="2401294">
                  <a:moveTo>
                    <a:pt x="0" y="0"/>
                  </a:moveTo>
                  <a:cubicBezTo>
                    <a:pt x="294198" y="286247"/>
                    <a:pt x="588396" y="572494"/>
                    <a:pt x="636104" y="771277"/>
                  </a:cubicBezTo>
                  <a:cubicBezTo>
                    <a:pt x="683812" y="970060"/>
                    <a:pt x="210710" y="1089329"/>
                    <a:pt x="286247" y="1192696"/>
                  </a:cubicBezTo>
                  <a:cubicBezTo>
                    <a:pt x="361784" y="1296063"/>
                    <a:pt x="1115833" y="1302689"/>
                    <a:pt x="1089329" y="1391478"/>
                  </a:cubicBezTo>
                  <a:cubicBezTo>
                    <a:pt x="1062825" y="1480267"/>
                    <a:pt x="148425" y="1606163"/>
                    <a:pt x="127221" y="1725433"/>
                  </a:cubicBezTo>
                  <a:cubicBezTo>
                    <a:pt x="106018" y="1844703"/>
                    <a:pt x="944803" y="2030196"/>
                    <a:pt x="962108" y="2107096"/>
                  </a:cubicBezTo>
                  <a:cubicBezTo>
                    <a:pt x="979413" y="2183996"/>
                    <a:pt x="302613" y="2137799"/>
                    <a:pt x="231051" y="2186832"/>
                  </a:cubicBezTo>
                  <a:cubicBezTo>
                    <a:pt x="159489" y="2235865"/>
                    <a:pt x="529424" y="2386385"/>
                    <a:pt x="532737" y="2401294"/>
                  </a:cubicBezTo>
                </a:path>
              </a:pathLst>
            </a:custGeom>
            <a:noFill/>
            <a:ln w="139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 bwMode="auto">
          <a:xfrm rot="18428617">
            <a:off x="3128664" y="3551521"/>
            <a:ext cx="1481221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3787235">
            <a:off x="5603658" y="3816311"/>
            <a:ext cx="1968072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571472" y="971058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A party 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8876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About This Course Intro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583412"/>
            <a:ext cx="7620000" cy="3369588"/>
          </a:xfrm>
        </p:spPr>
        <p:txBody>
          <a:bodyPr/>
          <a:lstStyle/>
          <a:p>
            <a:r>
              <a:rPr lang="fi-FI" dirty="0"/>
              <a:t>We do have nice, specific learning goals in mind, but it’s hard to appreciate them just             yet, when you haven’t yet learned the relevant concepts. </a:t>
            </a:r>
            <a:endParaRPr lang="fi-FI" sz="1600" dirty="0"/>
          </a:p>
          <a:p>
            <a:endParaRPr lang="fi-FI" sz="1600" dirty="0"/>
          </a:p>
          <a:p>
            <a:r>
              <a:rPr lang="fi-FI" dirty="0"/>
              <a:t>Let’s instead take a look at O1 in concrete terms, starting from assessment and eventually reaching the course contents.</a:t>
            </a:r>
          </a:p>
        </p:txBody>
      </p:sp>
    </p:spTree>
    <p:extLst>
      <p:ext uri="{BB962C8B-B14F-4D97-AF65-F5344CB8AC3E}">
        <p14:creationId xmlns:p14="http://schemas.microsoft.com/office/powerpoint/2010/main" val="1465647975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 Grades and Learning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095380"/>
            <a:ext cx="7696200" cy="4314820"/>
          </a:xfrm>
        </p:spPr>
        <p:txBody>
          <a:bodyPr/>
          <a:lstStyle/>
          <a:p>
            <a:endParaRPr lang="fi-FI" sz="1600" dirty="0"/>
          </a:p>
          <a:p>
            <a:r>
              <a:rPr lang="fi-FI" dirty="0"/>
              <a:t>We’ve tried to design O1’s grading scheme so that if you pay attention to it, you will:</a:t>
            </a:r>
          </a:p>
          <a:p>
            <a:pPr marL="1257300" lvl="2" indent="-342900">
              <a:buAutoNum type="alphaLcParenR"/>
            </a:pPr>
            <a:r>
              <a:rPr lang="fi-FI" dirty="0"/>
              <a:t>learn</a:t>
            </a:r>
          </a:p>
          <a:p>
            <a:pPr marL="1257300" lvl="2" indent="-342900">
              <a:buAutoNum type="alphaLcParenR"/>
            </a:pPr>
            <a:r>
              <a:rPr lang="fi-FI" dirty="0"/>
              <a:t>get to do fun things, </a:t>
            </a:r>
            <a:r>
              <a:rPr lang="fi-FI" u="sng" dirty="0"/>
              <a:t>and</a:t>
            </a:r>
          </a:p>
          <a:p>
            <a:pPr marL="1257300" lvl="2" indent="-342900">
              <a:buAutoNum type="alphaLcParenR"/>
            </a:pPr>
            <a:r>
              <a:rPr lang="fi-FI" dirty="0"/>
              <a:t>achieve a good grade</a:t>
            </a:r>
          </a:p>
          <a:p>
            <a:pPr marL="1257300" lvl="2" indent="-342900">
              <a:buAutoNum type="alphaLcParenR"/>
            </a:pPr>
            <a:endParaRPr lang="fi-FI" sz="1800" dirty="0"/>
          </a:p>
          <a:p>
            <a:pPr marL="1257300" lvl="2" indent="-342900">
              <a:buAutoNum type="alphaLcParenR"/>
            </a:pPr>
            <a:endParaRPr lang="fi-FI" sz="1800" dirty="0"/>
          </a:p>
          <a:p>
            <a:r>
              <a:rPr lang="fi-FI" dirty="0"/>
              <a:t>What do we expect you to learn to do?               How much of an effort do you have to put in? How early do you have to be alert to deadlines?</a:t>
            </a:r>
          </a:p>
          <a:p>
            <a:pPr lvl="1"/>
            <a:r>
              <a:rPr lang="fi-FI" dirty="0"/>
              <a:t>Follow the rest of this intro and draw your own conclusions.</a:t>
            </a:r>
          </a:p>
        </p:txBody>
      </p:sp>
    </p:spTree>
    <p:extLst>
      <p:ext uri="{BB962C8B-B14F-4D97-AF65-F5344CB8AC3E}">
        <p14:creationId xmlns:p14="http://schemas.microsoft.com/office/powerpoint/2010/main" val="310644518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85800"/>
          </a:xfrm>
        </p:spPr>
        <p:txBody>
          <a:bodyPr/>
          <a:lstStyle/>
          <a:p>
            <a:r>
              <a:rPr lang="fi-FI" dirty="0"/>
              <a:t>O1’s Three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05800" cy="2895600"/>
          </a:xfrm>
        </p:spPr>
        <p:txBody>
          <a:bodyPr/>
          <a:lstStyle/>
          <a:p>
            <a:r>
              <a:rPr lang="fi-FI" sz="2400" dirty="0"/>
              <a:t>The big primary component: assignments.</a:t>
            </a:r>
            <a:endParaRPr lang="fi-FI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9250" y="5181600"/>
            <a:ext cx="8718550" cy="14347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200" dirty="0"/>
              <a:t>The feedback you give does not affect your grade. </a:t>
            </a:r>
          </a:p>
          <a:p>
            <a:r>
              <a:rPr lang="fi-FI" sz="2200" dirty="0"/>
              <a:t>The grade you get for assignments is your overall course grade.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84938" y="990600"/>
            <a:ext cx="2354262" cy="2667000"/>
            <a:chOff x="541338" y="1119190"/>
            <a:chExt cx="2354262" cy="2667000"/>
          </a:xfrm>
        </p:grpSpPr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1243013" y="2622553"/>
              <a:ext cx="1189037" cy="1163637"/>
            </a:xfrm>
            <a:custGeom>
              <a:avLst/>
              <a:gdLst>
                <a:gd name="T0" fmla="*/ 2147483647 w 1356"/>
                <a:gd name="T1" fmla="*/ 0 h 1329"/>
                <a:gd name="T2" fmla="*/ 2147483647 w 1356"/>
                <a:gd name="T3" fmla="*/ 2147483647 h 1329"/>
                <a:gd name="T4" fmla="*/ 2147483647 w 1356"/>
                <a:gd name="T5" fmla="*/ 2147483647 h 1329"/>
                <a:gd name="T6" fmla="*/ 2147483647 w 1356"/>
                <a:gd name="T7" fmla="*/ 2147483647 h 1329"/>
                <a:gd name="T8" fmla="*/ 2147483647 w 1356"/>
                <a:gd name="T9" fmla="*/ 2147483647 h 1329"/>
                <a:gd name="T10" fmla="*/ 2147483647 w 1356"/>
                <a:gd name="T11" fmla="*/ 2147483647 h 1329"/>
                <a:gd name="T12" fmla="*/ 2147483647 w 1356"/>
                <a:gd name="T13" fmla="*/ 2147483647 h 1329"/>
                <a:gd name="T14" fmla="*/ 2147483647 w 1356"/>
                <a:gd name="T15" fmla="*/ 2147483647 h 1329"/>
                <a:gd name="T16" fmla="*/ 0 w 1356"/>
                <a:gd name="T17" fmla="*/ 2147483647 h 1329"/>
                <a:gd name="T18" fmla="*/ 2147483647 w 1356"/>
                <a:gd name="T19" fmla="*/ 2147483647 h 1329"/>
                <a:gd name="T20" fmla="*/ 2147483647 w 1356"/>
                <a:gd name="T21" fmla="*/ 2147483647 h 1329"/>
                <a:gd name="T22" fmla="*/ 2147483647 w 1356"/>
                <a:gd name="T23" fmla="*/ 2147483647 h 1329"/>
                <a:gd name="T24" fmla="*/ 2147483647 w 1356"/>
                <a:gd name="T25" fmla="*/ 2147483647 h 1329"/>
                <a:gd name="T26" fmla="*/ 2147483647 w 1356"/>
                <a:gd name="T27" fmla="*/ 2147483647 h 1329"/>
                <a:gd name="T28" fmla="*/ 2147483647 w 1356"/>
                <a:gd name="T29" fmla="*/ 2147483647 h 1329"/>
                <a:gd name="T30" fmla="*/ 2147483647 w 1356"/>
                <a:gd name="T31" fmla="*/ 2147483647 h 1329"/>
                <a:gd name="T32" fmla="*/ 2147483647 w 1356"/>
                <a:gd name="T33" fmla="*/ 2147483647 h 1329"/>
                <a:gd name="T34" fmla="*/ 2147483647 w 1356"/>
                <a:gd name="T35" fmla="*/ 2147483647 h 1329"/>
                <a:gd name="T36" fmla="*/ 2147483647 w 1356"/>
                <a:gd name="T37" fmla="*/ 2147483647 h 1329"/>
                <a:gd name="T38" fmla="*/ 2147483647 w 1356"/>
                <a:gd name="T39" fmla="*/ 2147483647 h 1329"/>
                <a:gd name="T40" fmla="*/ 2147483647 w 1356"/>
                <a:gd name="T41" fmla="*/ 2147483647 h 1329"/>
                <a:gd name="T42" fmla="*/ 2147483647 w 1356"/>
                <a:gd name="T43" fmla="*/ 2147483647 h 1329"/>
                <a:gd name="T44" fmla="*/ 2147483647 w 1356"/>
                <a:gd name="T45" fmla="*/ 2147483647 h 1329"/>
                <a:gd name="T46" fmla="*/ 2147483647 w 1356"/>
                <a:gd name="T47" fmla="*/ 0 h 1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6"/>
                <a:gd name="T73" fmla="*/ 0 h 1329"/>
                <a:gd name="T74" fmla="*/ 1356 w 1356"/>
                <a:gd name="T75" fmla="*/ 1329 h 1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6" h="1329">
                  <a:moveTo>
                    <a:pt x="459" y="0"/>
                  </a:moveTo>
                  <a:cubicBezTo>
                    <a:pt x="455" y="6"/>
                    <a:pt x="451" y="12"/>
                    <a:pt x="447" y="18"/>
                  </a:cubicBezTo>
                  <a:cubicBezTo>
                    <a:pt x="445" y="21"/>
                    <a:pt x="441" y="27"/>
                    <a:pt x="441" y="27"/>
                  </a:cubicBezTo>
                  <a:cubicBezTo>
                    <a:pt x="435" y="50"/>
                    <a:pt x="415" y="58"/>
                    <a:pt x="405" y="78"/>
                  </a:cubicBezTo>
                  <a:cubicBezTo>
                    <a:pt x="400" y="87"/>
                    <a:pt x="390" y="105"/>
                    <a:pt x="390" y="105"/>
                  </a:cubicBezTo>
                  <a:cubicBezTo>
                    <a:pt x="386" y="131"/>
                    <a:pt x="351" y="140"/>
                    <a:pt x="336" y="162"/>
                  </a:cubicBezTo>
                  <a:cubicBezTo>
                    <a:pt x="331" y="170"/>
                    <a:pt x="175" y="376"/>
                    <a:pt x="171" y="384"/>
                  </a:cubicBezTo>
                  <a:cubicBezTo>
                    <a:pt x="122" y="468"/>
                    <a:pt x="65" y="570"/>
                    <a:pt x="63" y="684"/>
                  </a:cubicBezTo>
                  <a:lnTo>
                    <a:pt x="0" y="1071"/>
                  </a:lnTo>
                  <a:cubicBezTo>
                    <a:pt x="33" y="1151"/>
                    <a:pt x="213" y="1267"/>
                    <a:pt x="264" y="1287"/>
                  </a:cubicBezTo>
                  <a:cubicBezTo>
                    <a:pt x="370" y="1329"/>
                    <a:pt x="546" y="1322"/>
                    <a:pt x="639" y="1326"/>
                  </a:cubicBezTo>
                  <a:cubicBezTo>
                    <a:pt x="703" y="1322"/>
                    <a:pt x="760" y="1315"/>
                    <a:pt x="822" y="1308"/>
                  </a:cubicBezTo>
                  <a:cubicBezTo>
                    <a:pt x="882" y="1293"/>
                    <a:pt x="945" y="1290"/>
                    <a:pt x="1005" y="1278"/>
                  </a:cubicBezTo>
                  <a:cubicBezTo>
                    <a:pt x="1030" y="1266"/>
                    <a:pt x="1056" y="1265"/>
                    <a:pt x="1083" y="1263"/>
                  </a:cubicBezTo>
                  <a:cubicBezTo>
                    <a:pt x="1117" y="1249"/>
                    <a:pt x="1158" y="1245"/>
                    <a:pt x="1194" y="1236"/>
                  </a:cubicBezTo>
                  <a:cubicBezTo>
                    <a:pt x="1194" y="1236"/>
                    <a:pt x="1216" y="1229"/>
                    <a:pt x="1221" y="1227"/>
                  </a:cubicBezTo>
                  <a:cubicBezTo>
                    <a:pt x="1227" y="1225"/>
                    <a:pt x="1239" y="1221"/>
                    <a:pt x="1239" y="1221"/>
                  </a:cubicBezTo>
                  <a:cubicBezTo>
                    <a:pt x="1258" y="1202"/>
                    <a:pt x="1238" y="1219"/>
                    <a:pt x="1257" y="1209"/>
                  </a:cubicBezTo>
                  <a:cubicBezTo>
                    <a:pt x="1265" y="1204"/>
                    <a:pt x="1281" y="1194"/>
                    <a:pt x="1281" y="1194"/>
                  </a:cubicBezTo>
                  <a:cubicBezTo>
                    <a:pt x="1309" y="1152"/>
                    <a:pt x="1333" y="1143"/>
                    <a:pt x="1344" y="1089"/>
                  </a:cubicBezTo>
                  <a:cubicBezTo>
                    <a:pt x="1344" y="1065"/>
                    <a:pt x="1356" y="850"/>
                    <a:pt x="1314" y="795"/>
                  </a:cubicBezTo>
                  <a:cubicBezTo>
                    <a:pt x="1310" y="782"/>
                    <a:pt x="1299" y="753"/>
                    <a:pt x="1287" y="747"/>
                  </a:cubicBezTo>
                  <a:lnTo>
                    <a:pt x="639" y="12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33CC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 useBgFill="1">
          <p:nvSpPr>
            <p:cNvPr id="7" name="Freeform 53"/>
            <p:cNvSpPr>
              <a:spLocks/>
            </p:cNvSpPr>
            <p:nvPr/>
          </p:nvSpPr>
          <p:spPr bwMode="auto">
            <a:xfrm>
              <a:off x="1630363" y="2617790"/>
              <a:ext cx="257175" cy="600075"/>
            </a:xfrm>
            <a:custGeom>
              <a:avLst/>
              <a:gdLst>
                <a:gd name="T0" fmla="*/ 2147483647 w 293"/>
                <a:gd name="T1" fmla="*/ 2147483647 h 686"/>
                <a:gd name="T2" fmla="*/ 2147483647 w 293"/>
                <a:gd name="T3" fmla="*/ 2147483647 h 686"/>
                <a:gd name="T4" fmla="*/ 2147483647 w 293"/>
                <a:gd name="T5" fmla="*/ 2147483647 h 686"/>
                <a:gd name="T6" fmla="*/ 2147483647 w 293"/>
                <a:gd name="T7" fmla="*/ 2147483647 h 686"/>
                <a:gd name="T8" fmla="*/ 2147483647 w 293"/>
                <a:gd name="T9" fmla="*/ 2147483647 h 686"/>
                <a:gd name="T10" fmla="*/ 2147483647 w 293"/>
                <a:gd name="T11" fmla="*/ 2147483647 h 686"/>
                <a:gd name="T12" fmla="*/ 2147483647 w 293"/>
                <a:gd name="T13" fmla="*/ 2147483647 h 686"/>
                <a:gd name="T14" fmla="*/ 2147483647 w 293"/>
                <a:gd name="T15" fmla="*/ 2147483647 h 686"/>
                <a:gd name="T16" fmla="*/ 2147483647 w 293"/>
                <a:gd name="T17" fmla="*/ 2147483647 h 686"/>
                <a:gd name="T18" fmla="*/ 2147483647 w 293"/>
                <a:gd name="T19" fmla="*/ 2147483647 h 686"/>
                <a:gd name="T20" fmla="*/ 2147483647 w 293"/>
                <a:gd name="T21" fmla="*/ 2147483647 h 686"/>
                <a:gd name="T22" fmla="*/ 2147483647 w 293"/>
                <a:gd name="T23" fmla="*/ 2147483647 h 686"/>
                <a:gd name="T24" fmla="*/ 2147483647 w 293"/>
                <a:gd name="T25" fmla="*/ 2147483647 h 686"/>
                <a:gd name="T26" fmla="*/ 2147483647 w 293"/>
                <a:gd name="T27" fmla="*/ 2147483647 h 686"/>
                <a:gd name="T28" fmla="*/ 2147483647 w 293"/>
                <a:gd name="T29" fmla="*/ 2147483647 h 686"/>
                <a:gd name="T30" fmla="*/ 2147483647 w 293"/>
                <a:gd name="T31" fmla="*/ 2147483647 h 686"/>
                <a:gd name="T32" fmla="*/ 2147483647 w 293"/>
                <a:gd name="T33" fmla="*/ 2147483647 h 686"/>
                <a:gd name="T34" fmla="*/ 2147483647 w 293"/>
                <a:gd name="T35" fmla="*/ 2147483647 h 6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3"/>
                <a:gd name="T55" fmla="*/ 0 h 686"/>
                <a:gd name="T56" fmla="*/ 293 w 293"/>
                <a:gd name="T57" fmla="*/ 686 h 6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3" h="686">
                  <a:moveTo>
                    <a:pt x="101" y="17"/>
                  </a:moveTo>
                  <a:lnTo>
                    <a:pt x="5" y="353"/>
                  </a:lnTo>
                  <a:cubicBezTo>
                    <a:pt x="6" y="436"/>
                    <a:pt x="0" y="520"/>
                    <a:pt x="11" y="602"/>
                  </a:cubicBezTo>
                  <a:cubicBezTo>
                    <a:pt x="12" y="610"/>
                    <a:pt x="22" y="640"/>
                    <a:pt x="29" y="647"/>
                  </a:cubicBezTo>
                  <a:cubicBezTo>
                    <a:pt x="37" y="655"/>
                    <a:pt x="56" y="665"/>
                    <a:pt x="56" y="665"/>
                  </a:cubicBezTo>
                  <a:cubicBezTo>
                    <a:pt x="61" y="673"/>
                    <a:pt x="62" y="676"/>
                    <a:pt x="71" y="680"/>
                  </a:cubicBezTo>
                  <a:cubicBezTo>
                    <a:pt x="77" y="683"/>
                    <a:pt x="89" y="686"/>
                    <a:pt x="89" y="686"/>
                  </a:cubicBezTo>
                  <a:cubicBezTo>
                    <a:pt x="115" y="684"/>
                    <a:pt x="162" y="683"/>
                    <a:pt x="188" y="668"/>
                  </a:cubicBezTo>
                  <a:cubicBezTo>
                    <a:pt x="214" y="654"/>
                    <a:pt x="236" y="633"/>
                    <a:pt x="260" y="617"/>
                  </a:cubicBezTo>
                  <a:cubicBezTo>
                    <a:pt x="272" y="599"/>
                    <a:pt x="284" y="582"/>
                    <a:pt x="293" y="563"/>
                  </a:cubicBezTo>
                  <a:cubicBezTo>
                    <a:pt x="292" y="508"/>
                    <a:pt x="261" y="337"/>
                    <a:pt x="251" y="284"/>
                  </a:cubicBezTo>
                  <a:cubicBezTo>
                    <a:pt x="246" y="269"/>
                    <a:pt x="242" y="258"/>
                    <a:pt x="233" y="245"/>
                  </a:cubicBezTo>
                  <a:cubicBezTo>
                    <a:pt x="226" y="216"/>
                    <a:pt x="216" y="187"/>
                    <a:pt x="203" y="161"/>
                  </a:cubicBezTo>
                  <a:cubicBezTo>
                    <a:pt x="195" y="144"/>
                    <a:pt x="182" y="128"/>
                    <a:pt x="176" y="110"/>
                  </a:cubicBezTo>
                  <a:cubicBezTo>
                    <a:pt x="173" y="100"/>
                    <a:pt x="171" y="90"/>
                    <a:pt x="167" y="80"/>
                  </a:cubicBezTo>
                  <a:cubicBezTo>
                    <a:pt x="160" y="64"/>
                    <a:pt x="150" y="46"/>
                    <a:pt x="140" y="32"/>
                  </a:cubicBezTo>
                  <a:cubicBezTo>
                    <a:pt x="134" y="24"/>
                    <a:pt x="128" y="5"/>
                    <a:pt x="128" y="5"/>
                  </a:cubicBezTo>
                  <a:cubicBezTo>
                    <a:pt x="101" y="8"/>
                    <a:pt x="107" y="0"/>
                    <a:pt x="101" y="17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Freeform 54"/>
            <p:cNvSpPr>
              <a:spLocks/>
            </p:cNvSpPr>
            <p:nvPr/>
          </p:nvSpPr>
          <p:spPr bwMode="auto">
            <a:xfrm>
              <a:off x="1055688" y="2317753"/>
              <a:ext cx="75882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Freeform 55"/>
            <p:cNvSpPr>
              <a:spLocks/>
            </p:cNvSpPr>
            <p:nvPr/>
          </p:nvSpPr>
          <p:spPr bwMode="auto">
            <a:xfrm>
              <a:off x="850900" y="2311403"/>
              <a:ext cx="91757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370013" y="1406528"/>
              <a:ext cx="527050" cy="615950"/>
            </a:xfrm>
            <a:custGeom>
              <a:avLst/>
              <a:gdLst>
                <a:gd name="T0" fmla="*/ 2147483647 w 935"/>
                <a:gd name="T1" fmla="*/ 2147483647 h 1118"/>
                <a:gd name="T2" fmla="*/ 2147483647 w 935"/>
                <a:gd name="T3" fmla="*/ 2147483647 h 1118"/>
                <a:gd name="T4" fmla="*/ 2147483647 w 935"/>
                <a:gd name="T5" fmla="*/ 2147483647 h 1118"/>
                <a:gd name="T6" fmla="*/ 2147483647 w 935"/>
                <a:gd name="T7" fmla="*/ 2147483647 h 1118"/>
                <a:gd name="T8" fmla="*/ 2147483647 w 935"/>
                <a:gd name="T9" fmla="*/ 2147483647 h 1118"/>
                <a:gd name="T10" fmla="*/ 2147483647 w 935"/>
                <a:gd name="T11" fmla="*/ 2147483647 h 1118"/>
                <a:gd name="T12" fmla="*/ 2147483647 w 935"/>
                <a:gd name="T13" fmla="*/ 2147483647 h 1118"/>
                <a:gd name="T14" fmla="*/ 2147483647 w 935"/>
                <a:gd name="T15" fmla="*/ 2147483647 h 1118"/>
                <a:gd name="T16" fmla="*/ 2147483647 w 935"/>
                <a:gd name="T17" fmla="*/ 2147483647 h 1118"/>
                <a:gd name="T18" fmla="*/ 2147483647 w 935"/>
                <a:gd name="T19" fmla="*/ 2147483647 h 1118"/>
                <a:gd name="T20" fmla="*/ 2147483647 w 935"/>
                <a:gd name="T21" fmla="*/ 2147483647 h 1118"/>
                <a:gd name="T22" fmla="*/ 2147483647 w 935"/>
                <a:gd name="T23" fmla="*/ 2147483647 h 1118"/>
                <a:gd name="T24" fmla="*/ 2147483647 w 935"/>
                <a:gd name="T25" fmla="*/ 2147483647 h 1118"/>
                <a:gd name="T26" fmla="*/ 2147483647 w 935"/>
                <a:gd name="T27" fmla="*/ 2147483647 h 1118"/>
                <a:gd name="T28" fmla="*/ 2147483647 w 935"/>
                <a:gd name="T29" fmla="*/ 2147483647 h 1118"/>
                <a:gd name="T30" fmla="*/ 2147483647 w 935"/>
                <a:gd name="T31" fmla="*/ 2147483647 h 1118"/>
                <a:gd name="T32" fmla="*/ 2147483647 w 935"/>
                <a:gd name="T33" fmla="*/ 2147483647 h 1118"/>
                <a:gd name="T34" fmla="*/ 2147483647 w 935"/>
                <a:gd name="T35" fmla="*/ 2147483647 h 1118"/>
                <a:gd name="T36" fmla="*/ 2147483647 w 935"/>
                <a:gd name="T37" fmla="*/ 2147483647 h 1118"/>
                <a:gd name="T38" fmla="*/ 2147483647 w 935"/>
                <a:gd name="T39" fmla="*/ 2147483647 h 1118"/>
                <a:gd name="T40" fmla="*/ 2147483647 w 935"/>
                <a:gd name="T41" fmla="*/ 0 h 1118"/>
                <a:gd name="T42" fmla="*/ 2147483647 w 935"/>
                <a:gd name="T43" fmla="*/ 2147483647 h 1118"/>
                <a:gd name="T44" fmla="*/ 2147483647 w 935"/>
                <a:gd name="T45" fmla="*/ 2147483647 h 1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5"/>
                <a:gd name="T70" fmla="*/ 0 h 1118"/>
                <a:gd name="T71" fmla="*/ 935 w 935"/>
                <a:gd name="T72" fmla="*/ 1118 h 1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5" h="1118">
                  <a:moveTo>
                    <a:pt x="12" y="66"/>
                  </a:moveTo>
                  <a:cubicBezTo>
                    <a:pt x="60" y="82"/>
                    <a:pt x="406" y="20"/>
                    <a:pt x="456" y="30"/>
                  </a:cubicBezTo>
                  <a:cubicBezTo>
                    <a:pt x="544" y="28"/>
                    <a:pt x="380" y="72"/>
                    <a:pt x="426" y="84"/>
                  </a:cubicBezTo>
                  <a:cubicBezTo>
                    <a:pt x="472" y="96"/>
                    <a:pt x="663" y="92"/>
                    <a:pt x="732" y="102"/>
                  </a:cubicBezTo>
                  <a:cubicBezTo>
                    <a:pt x="769" y="120"/>
                    <a:pt x="801" y="134"/>
                    <a:pt x="840" y="144"/>
                  </a:cubicBezTo>
                  <a:cubicBezTo>
                    <a:pt x="858" y="156"/>
                    <a:pt x="876" y="162"/>
                    <a:pt x="894" y="174"/>
                  </a:cubicBezTo>
                  <a:cubicBezTo>
                    <a:pt x="923" y="260"/>
                    <a:pt x="935" y="171"/>
                    <a:pt x="900" y="366"/>
                  </a:cubicBezTo>
                  <a:cubicBezTo>
                    <a:pt x="879" y="407"/>
                    <a:pt x="833" y="397"/>
                    <a:pt x="810" y="414"/>
                  </a:cubicBezTo>
                  <a:cubicBezTo>
                    <a:pt x="808" y="430"/>
                    <a:pt x="762" y="452"/>
                    <a:pt x="762" y="468"/>
                  </a:cubicBezTo>
                  <a:cubicBezTo>
                    <a:pt x="762" y="572"/>
                    <a:pt x="764" y="676"/>
                    <a:pt x="768" y="780"/>
                  </a:cubicBezTo>
                  <a:cubicBezTo>
                    <a:pt x="769" y="805"/>
                    <a:pt x="804" y="852"/>
                    <a:pt x="816" y="870"/>
                  </a:cubicBezTo>
                  <a:cubicBezTo>
                    <a:pt x="845" y="914"/>
                    <a:pt x="876" y="958"/>
                    <a:pt x="906" y="1002"/>
                  </a:cubicBezTo>
                  <a:cubicBezTo>
                    <a:pt x="837" y="1043"/>
                    <a:pt x="869" y="1033"/>
                    <a:pt x="816" y="1044"/>
                  </a:cubicBezTo>
                  <a:cubicBezTo>
                    <a:pt x="755" y="1074"/>
                    <a:pt x="691" y="1079"/>
                    <a:pt x="624" y="1086"/>
                  </a:cubicBezTo>
                  <a:cubicBezTo>
                    <a:pt x="527" y="1118"/>
                    <a:pt x="414" y="1084"/>
                    <a:pt x="312" y="1074"/>
                  </a:cubicBezTo>
                  <a:cubicBezTo>
                    <a:pt x="226" y="1045"/>
                    <a:pt x="246" y="958"/>
                    <a:pt x="186" y="918"/>
                  </a:cubicBezTo>
                  <a:cubicBezTo>
                    <a:pt x="164" y="853"/>
                    <a:pt x="121" y="793"/>
                    <a:pt x="90" y="732"/>
                  </a:cubicBezTo>
                  <a:cubicBezTo>
                    <a:pt x="54" y="660"/>
                    <a:pt x="37" y="575"/>
                    <a:pt x="18" y="498"/>
                  </a:cubicBezTo>
                  <a:cubicBezTo>
                    <a:pt x="10" y="424"/>
                    <a:pt x="0" y="342"/>
                    <a:pt x="24" y="270"/>
                  </a:cubicBezTo>
                  <a:cubicBezTo>
                    <a:pt x="31" y="248"/>
                    <a:pt x="37" y="246"/>
                    <a:pt x="48" y="228"/>
                  </a:cubicBezTo>
                  <a:cubicBezTo>
                    <a:pt x="108" y="122"/>
                    <a:pt x="177" y="39"/>
                    <a:pt x="294" y="0"/>
                  </a:cubicBezTo>
                  <a:cubicBezTo>
                    <a:pt x="350" y="4"/>
                    <a:pt x="377" y="8"/>
                    <a:pt x="426" y="24"/>
                  </a:cubicBezTo>
                  <a:cubicBezTo>
                    <a:pt x="435" y="27"/>
                    <a:pt x="12" y="98"/>
                    <a:pt x="12" y="6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41338" y="1119190"/>
              <a:ext cx="1792287" cy="1317625"/>
            </a:xfrm>
            <a:custGeom>
              <a:avLst/>
              <a:gdLst>
                <a:gd name="T0" fmla="*/ 2147483647 w 3177"/>
                <a:gd name="T1" fmla="*/ 2147483647 h 2394"/>
                <a:gd name="T2" fmla="*/ 2147483647 w 3177"/>
                <a:gd name="T3" fmla="*/ 2147483647 h 2394"/>
                <a:gd name="T4" fmla="*/ 2147483647 w 3177"/>
                <a:gd name="T5" fmla="*/ 2147483647 h 2394"/>
                <a:gd name="T6" fmla="*/ 2147483647 w 3177"/>
                <a:gd name="T7" fmla="*/ 2147483647 h 2394"/>
                <a:gd name="T8" fmla="*/ 2147483647 w 3177"/>
                <a:gd name="T9" fmla="*/ 2147483647 h 2394"/>
                <a:gd name="T10" fmla="*/ 2147483647 w 3177"/>
                <a:gd name="T11" fmla="*/ 2147483647 h 2394"/>
                <a:gd name="T12" fmla="*/ 2147483647 w 3177"/>
                <a:gd name="T13" fmla="*/ 2147483647 h 2394"/>
                <a:gd name="T14" fmla="*/ 2147483647 w 3177"/>
                <a:gd name="T15" fmla="*/ 2147483647 h 2394"/>
                <a:gd name="T16" fmla="*/ 2147483647 w 3177"/>
                <a:gd name="T17" fmla="*/ 2147483647 h 2394"/>
                <a:gd name="T18" fmla="*/ 2147483647 w 3177"/>
                <a:gd name="T19" fmla="*/ 2147483647 h 2394"/>
                <a:gd name="T20" fmla="*/ 2147483647 w 3177"/>
                <a:gd name="T21" fmla="*/ 2147483647 h 2394"/>
                <a:gd name="T22" fmla="*/ 2147483647 w 3177"/>
                <a:gd name="T23" fmla="*/ 2147483647 h 2394"/>
                <a:gd name="T24" fmla="*/ 2147483647 w 3177"/>
                <a:gd name="T25" fmla="*/ 0 h 2394"/>
                <a:gd name="T26" fmla="*/ 2147483647 w 3177"/>
                <a:gd name="T27" fmla="*/ 2147483647 h 2394"/>
                <a:gd name="T28" fmla="*/ 2147483647 w 3177"/>
                <a:gd name="T29" fmla="*/ 2147483647 h 2394"/>
                <a:gd name="T30" fmla="*/ 2147483647 w 3177"/>
                <a:gd name="T31" fmla="*/ 2147483647 h 2394"/>
                <a:gd name="T32" fmla="*/ 2147483647 w 3177"/>
                <a:gd name="T33" fmla="*/ 2147483647 h 2394"/>
                <a:gd name="T34" fmla="*/ 2147483647 w 3177"/>
                <a:gd name="T35" fmla="*/ 2147483647 h 2394"/>
                <a:gd name="T36" fmla="*/ 2147483647 w 3177"/>
                <a:gd name="T37" fmla="*/ 2147483647 h 2394"/>
                <a:gd name="T38" fmla="*/ 2147483647 w 3177"/>
                <a:gd name="T39" fmla="*/ 2147483647 h 2394"/>
                <a:gd name="T40" fmla="*/ 2147483647 w 3177"/>
                <a:gd name="T41" fmla="*/ 2147483647 h 2394"/>
                <a:gd name="T42" fmla="*/ 2147483647 w 3177"/>
                <a:gd name="T43" fmla="*/ 2147483647 h 2394"/>
                <a:gd name="T44" fmla="*/ 2147483647 w 3177"/>
                <a:gd name="T45" fmla="*/ 2147483647 h 2394"/>
                <a:gd name="T46" fmla="*/ 2147483647 w 3177"/>
                <a:gd name="T47" fmla="*/ 2147483647 h 2394"/>
                <a:gd name="T48" fmla="*/ 2147483647 w 3177"/>
                <a:gd name="T49" fmla="*/ 2147483647 h 2394"/>
                <a:gd name="T50" fmla="*/ 2147483647 w 3177"/>
                <a:gd name="T51" fmla="*/ 2147483647 h 2394"/>
                <a:gd name="T52" fmla="*/ 2147483647 w 3177"/>
                <a:gd name="T53" fmla="*/ 2147483647 h 2394"/>
                <a:gd name="T54" fmla="*/ 2147483647 w 3177"/>
                <a:gd name="T55" fmla="*/ 2147483647 h 2394"/>
                <a:gd name="T56" fmla="*/ 2147483647 w 3177"/>
                <a:gd name="T57" fmla="*/ 2147483647 h 2394"/>
                <a:gd name="T58" fmla="*/ 2147483647 w 3177"/>
                <a:gd name="T59" fmla="*/ 2147483647 h 2394"/>
                <a:gd name="T60" fmla="*/ 2147483647 w 3177"/>
                <a:gd name="T61" fmla="*/ 2147483647 h 2394"/>
                <a:gd name="T62" fmla="*/ 2147483647 w 3177"/>
                <a:gd name="T63" fmla="*/ 2147483647 h 2394"/>
                <a:gd name="T64" fmla="*/ 2147483647 w 3177"/>
                <a:gd name="T65" fmla="*/ 2147483647 h 2394"/>
                <a:gd name="T66" fmla="*/ 2147483647 w 3177"/>
                <a:gd name="T67" fmla="*/ 2147483647 h 2394"/>
                <a:gd name="T68" fmla="*/ 2147483647 w 3177"/>
                <a:gd name="T69" fmla="*/ 2147483647 h 2394"/>
                <a:gd name="T70" fmla="*/ 2147483647 w 3177"/>
                <a:gd name="T71" fmla="*/ 2147483647 h 2394"/>
                <a:gd name="T72" fmla="*/ 2147483647 w 3177"/>
                <a:gd name="T73" fmla="*/ 2147483647 h 2394"/>
                <a:gd name="T74" fmla="*/ 2147483647 w 3177"/>
                <a:gd name="T75" fmla="*/ 2147483647 h 2394"/>
                <a:gd name="T76" fmla="*/ 2147483647 w 3177"/>
                <a:gd name="T77" fmla="*/ 2147483647 h 2394"/>
                <a:gd name="T78" fmla="*/ 2147483647 w 3177"/>
                <a:gd name="T79" fmla="*/ 2147483647 h 2394"/>
                <a:gd name="T80" fmla="*/ 2147483647 w 3177"/>
                <a:gd name="T81" fmla="*/ 2147483647 h 2394"/>
                <a:gd name="T82" fmla="*/ 2147483647 w 3177"/>
                <a:gd name="T83" fmla="*/ 2147483647 h 2394"/>
                <a:gd name="T84" fmla="*/ 2147483647 w 3177"/>
                <a:gd name="T85" fmla="*/ 2147483647 h 2394"/>
                <a:gd name="T86" fmla="*/ 2147483647 w 3177"/>
                <a:gd name="T87" fmla="*/ 2147483647 h 2394"/>
                <a:gd name="T88" fmla="*/ 2147483647 w 3177"/>
                <a:gd name="T89" fmla="*/ 2147483647 h 2394"/>
                <a:gd name="T90" fmla="*/ 2147483647 w 3177"/>
                <a:gd name="T91" fmla="*/ 2147483647 h 2394"/>
                <a:gd name="T92" fmla="*/ 2147483647 w 3177"/>
                <a:gd name="T93" fmla="*/ 2147483647 h 2394"/>
                <a:gd name="T94" fmla="*/ 2147483647 w 3177"/>
                <a:gd name="T95" fmla="*/ 2147483647 h 2394"/>
                <a:gd name="T96" fmla="*/ 2147483647 w 3177"/>
                <a:gd name="T97" fmla="*/ 2147483647 h 2394"/>
                <a:gd name="T98" fmla="*/ 2147483647 w 3177"/>
                <a:gd name="T99" fmla="*/ 2147483647 h 2394"/>
                <a:gd name="T100" fmla="*/ 2147483647 w 3177"/>
                <a:gd name="T101" fmla="*/ 2147483647 h 2394"/>
                <a:gd name="T102" fmla="*/ 2147483647 w 3177"/>
                <a:gd name="T103" fmla="*/ 2147483647 h 2394"/>
                <a:gd name="T104" fmla="*/ 2147483647 w 3177"/>
                <a:gd name="T105" fmla="*/ 2147483647 h 2394"/>
                <a:gd name="T106" fmla="*/ 2147483647 w 3177"/>
                <a:gd name="T107" fmla="*/ 2147483647 h 2394"/>
                <a:gd name="T108" fmla="*/ 2147483647 w 3177"/>
                <a:gd name="T109" fmla="*/ 2147483647 h 2394"/>
                <a:gd name="T110" fmla="*/ 2147483647 w 3177"/>
                <a:gd name="T111" fmla="*/ 2147483647 h 2394"/>
                <a:gd name="T112" fmla="*/ 2147483647 w 3177"/>
                <a:gd name="T113" fmla="*/ 2147483647 h 2394"/>
                <a:gd name="T114" fmla="*/ 2147483647 w 3177"/>
                <a:gd name="T115" fmla="*/ 2147483647 h 2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7"/>
                <a:gd name="T175" fmla="*/ 0 h 2394"/>
                <a:gd name="T176" fmla="*/ 3177 w 3177"/>
                <a:gd name="T177" fmla="*/ 2394 h 2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7" h="2394">
                  <a:moveTo>
                    <a:pt x="3158" y="494"/>
                  </a:moveTo>
                  <a:cubicBezTo>
                    <a:pt x="3133" y="490"/>
                    <a:pt x="3068" y="475"/>
                    <a:pt x="3050" y="462"/>
                  </a:cubicBezTo>
                  <a:cubicBezTo>
                    <a:pt x="2981" y="425"/>
                    <a:pt x="2992" y="438"/>
                    <a:pt x="2885" y="444"/>
                  </a:cubicBezTo>
                  <a:cubicBezTo>
                    <a:pt x="2864" y="451"/>
                    <a:pt x="2848" y="464"/>
                    <a:pt x="2828" y="474"/>
                  </a:cubicBezTo>
                  <a:cubicBezTo>
                    <a:pt x="2796" y="526"/>
                    <a:pt x="2839" y="465"/>
                    <a:pt x="2800" y="498"/>
                  </a:cubicBezTo>
                  <a:cubicBezTo>
                    <a:pt x="2794" y="503"/>
                    <a:pt x="2793" y="510"/>
                    <a:pt x="2789" y="516"/>
                  </a:cubicBezTo>
                  <a:cubicBezTo>
                    <a:pt x="2766" y="544"/>
                    <a:pt x="2743" y="571"/>
                    <a:pt x="2732" y="606"/>
                  </a:cubicBezTo>
                  <a:cubicBezTo>
                    <a:pt x="2734" y="666"/>
                    <a:pt x="2734" y="726"/>
                    <a:pt x="2737" y="786"/>
                  </a:cubicBezTo>
                  <a:cubicBezTo>
                    <a:pt x="2740" y="830"/>
                    <a:pt x="2769" y="869"/>
                    <a:pt x="2777" y="912"/>
                  </a:cubicBezTo>
                  <a:cubicBezTo>
                    <a:pt x="2774" y="1048"/>
                    <a:pt x="2807" y="1193"/>
                    <a:pt x="2743" y="1314"/>
                  </a:cubicBezTo>
                  <a:cubicBezTo>
                    <a:pt x="2719" y="1359"/>
                    <a:pt x="2684" y="1423"/>
                    <a:pt x="2635" y="1440"/>
                  </a:cubicBezTo>
                  <a:cubicBezTo>
                    <a:pt x="2611" y="1449"/>
                    <a:pt x="2586" y="1456"/>
                    <a:pt x="2561" y="1464"/>
                  </a:cubicBezTo>
                  <a:cubicBezTo>
                    <a:pt x="2550" y="1468"/>
                    <a:pt x="2527" y="1476"/>
                    <a:pt x="2527" y="1476"/>
                  </a:cubicBezTo>
                  <a:cubicBezTo>
                    <a:pt x="2455" y="1533"/>
                    <a:pt x="2471" y="1505"/>
                    <a:pt x="2382" y="1506"/>
                  </a:cubicBezTo>
                  <a:cubicBezTo>
                    <a:pt x="2347" y="1526"/>
                    <a:pt x="2462" y="1535"/>
                    <a:pt x="2448" y="1584"/>
                  </a:cubicBezTo>
                  <a:cubicBezTo>
                    <a:pt x="2434" y="1633"/>
                    <a:pt x="2297" y="1801"/>
                    <a:pt x="2298" y="1800"/>
                  </a:cubicBezTo>
                  <a:cubicBezTo>
                    <a:pt x="2237" y="1735"/>
                    <a:pt x="2509" y="1619"/>
                    <a:pt x="2454" y="1578"/>
                  </a:cubicBezTo>
                  <a:cubicBezTo>
                    <a:pt x="2408" y="1544"/>
                    <a:pt x="2305" y="1405"/>
                    <a:pt x="2250" y="1386"/>
                  </a:cubicBezTo>
                  <a:cubicBezTo>
                    <a:pt x="2309" y="1355"/>
                    <a:pt x="2118" y="1254"/>
                    <a:pt x="2094" y="1182"/>
                  </a:cubicBezTo>
                  <a:cubicBezTo>
                    <a:pt x="2062" y="981"/>
                    <a:pt x="1912" y="909"/>
                    <a:pt x="1926" y="708"/>
                  </a:cubicBezTo>
                  <a:cubicBezTo>
                    <a:pt x="1997" y="589"/>
                    <a:pt x="1975" y="463"/>
                    <a:pt x="1950" y="408"/>
                  </a:cubicBezTo>
                  <a:cubicBezTo>
                    <a:pt x="1913" y="369"/>
                    <a:pt x="1439" y="213"/>
                    <a:pt x="1392" y="186"/>
                  </a:cubicBezTo>
                  <a:cubicBezTo>
                    <a:pt x="1258" y="110"/>
                    <a:pt x="1077" y="93"/>
                    <a:pt x="926" y="84"/>
                  </a:cubicBezTo>
                  <a:cubicBezTo>
                    <a:pt x="849" y="79"/>
                    <a:pt x="771" y="76"/>
                    <a:pt x="694" y="72"/>
                  </a:cubicBezTo>
                  <a:cubicBezTo>
                    <a:pt x="579" y="52"/>
                    <a:pt x="468" y="32"/>
                    <a:pt x="353" y="18"/>
                  </a:cubicBezTo>
                  <a:cubicBezTo>
                    <a:pt x="314" y="8"/>
                    <a:pt x="273" y="5"/>
                    <a:pt x="234" y="0"/>
                  </a:cubicBezTo>
                  <a:cubicBezTo>
                    <a:pt x="243" y="50"/>
                    <a:pt x="267" y="62"/>
                    <a:pt x="302" y="96"/>
                  </a:cubicBezTo>
                  <a:cubicBezTo>
                    <a:pt x="382" y="174"/>
                    <a:pt x="457" y="234"/>
                    <a:pt x="552" y="294"/>
                  </a:cubicBezTo>
                  <a:cubicBezTo>
                    <a:pt x="555" y="300"/>
                    <a:pt x="557" y="307"/>
                    <a:pt x="563" y="312"/>
                  </a:cubicBezTo>
                  <a:cubicBezTo>
                    <a:pt x="568" y="316"/>
                    <a:pt x="574" y="315"/>
                    <a:pt x="580" y="318"/>
                  </a:cubicBezTo>
                  <a:cubicBezTo>
                    <a:pt x="630" y="344"/>
                    <a:pt x="647" y="338"/>
                    <a:pt x="523" y="330"/>
                  </a:cubicBezTo>
                  <a:cubicBezTo>
                    <a:pt x="446" y="314"/>
                    <a:pt x="379" y="314"/>
                    <a:pt x="325" y="372"/>
                  </a:cubicBezTo>
                  <a:cubicBezTo>
                    <a:pt x="321" y="384"/>
                    <a:pt x="317" y="396"/>
                    <a:pt x="313" y="408"/>
                  </a:cubicBezTo>
                  <a:cubicBezTo>
                    <a:pt x="311" y="414"/>
                    <a:pt x="308" y="426"/>
                    <a:pt x="308" y="426"/>
                  </a:cubicBezTo>
                  <a:cubicBezTo>
                    <a:pt x="309" y="448"/>
                    <a:pt x="307" y="471"/>
                    <a:pt x="313" y="492"/>
                  </a:cubicBezTo>
                  <a:cubicBezTo>
                    <a:pt x="316" y="502"/>
                    <a:pt x="350" y="528"/>
                    <a:pt x="359" y="534"/>
                  </a:cubicBezTo>
                  <a:cubicBezTo>
                    <a:pt x="392" y="559"/>
                    <a:pt x="444" y="580"/>
                    <a:pt x="484" y="588"/>
                  </a:cubicBezTo>
                  <a:cubicBezTo>
                    <a:pt x="508" y="601"/>
                    <a:pt x="531" y="605"/>
                    <a:pt x="557" y="612"/>
                  </a:cubicBezTo>
                  <a:cubicBezTo>
                    <a:pt x="489" y="614"/>
                    <a:pt x="421" y="610"/>
                    <a:pt x="353" y="618"/>
                  </a:cubicBezTo>
                  <a:cubicBezTo>
                    <a:pt x="335" y="620"/>
                    <a:pt x="343" y="648"/>
                    <a:pt x="347" y="654"/>
                  </a:cubicBezTo>
                  <a:cubicBezTo>
                    <a:pt x="357" y="667"/>
                    <a:pt x="368" y="681"/>
                    <a:pt x="381" y="690"/>
                  </a:cubicBezTo>
                  <a:cubicBezTo>
                    <a:pt x="432" y="726"/>
                    <a:pt x="463" y="744"/>
                    <a:pt x="523" y="762"/>
                  </a:cubicBezTo>
                  <a:cubicBezTo>
                    <a:pt x="557" y="784"/>
                    <a:pt x="599" y="803"/>
                    <a:pt x="637" y="816"/>
                  </a:cubicBezTo>
                  <a:cubicBezTo>
                    <a:pt x="633" y="828"/>
                    <a:pt x="624" y="839"/>
                    <a:pt x="625" y="852"/>
                  </a:cubicBezTo>
                  <a:cubicBezTo>
                    <a:pt x="627" y="866"/>
                    <a:pt x="627" y="880"/>
                    <a:pt x="631" y="894"/>
                  </a:cubicBezTo>
                  <a:cubicBezTo>
                    <a:pt x="645" y="945"/>
                    <a:pt x="744" y="944"/>
                    <a:pt x="779" y="948"/>
                  </a:cubicBezTo>
                  <a:cubicBezTo>
                    <a:pt x="786" y="950"/>
                    <a:pt x="806" y="947"/>
                    <a:pt x="801" y="954"/>
                  </a:cubicBezTo>
                  <a:cubicBezTo>
                    <a:pt x="795" y="965"/>
                    <a:pt x="767" y="966"/>
                    <a:pt x="767" y="966"/>
                  </a:cubicBezTo>
                  <a:cubicBezTo>
                    <a:pt x="757" y="977"/>
                    <a:pt x="746" y="987"/>
                    <a:pt x="739" y="1002"/>
                  </a:cubicBezTo>
                  <a:cubicBezTo>
                    <a:pt x="734" y="1014"/>
                    <a:pt x="728" y="1038"/>
                    <a:pt x="728" y="1038"/>
                  </a:cubicBezTo>
                  <a:cubicBezTo>
                    <a:pt x="730" y="1060"/>
                    <a:pt x="726" y="1084"/>
                    <a:pt x="733" y="1104"/>
                  </a:cubicBezTo>
                  <a:cubicBezTo>
                    <a:pt x="736" y="1112"/>
                    <a:pt x="748" y="1107"/>
                    <a:pt x="756" y="1110"/>
                  </a:cubicBezTo>
                  <a:cubicBezTo>
                    <a:pt x="776" y="1119"/>
                    <a:pt x="792" y="1136"/>
                    <a:pt x="813" y="1140"/>
                  </a:cubicBezTo>
                  <a:cubicBezTo>
                    <a:pt x="851" y="1148"/>
                    <a:pt x="889" y="1156"/>
                    <a:pt x="926" y="1164"/>
                  </a:cubicBezTo>
                  <a:cubicBezTo>
                    <a:pt x="944" y="1192"/>
                    <a:pt x="932" y="1191"/>
                    <a:pt x="921" y="1218"/>
                  </a:cubicBezTo>
                  <a:cubicBezTo>
                    <a:pt x="916" y="1230"/>
                    <a:pt x="913" y="1242"/>
                    <a:pt x="909" y="1254"/>
                  </a:cubicBezTo>
                  <a:cubicBezTo>
                    <a:pt x="907" y="1260"/>
                    <a:pt x="904" y="1272"/>
                    <a:pt x="904" y="1272"/>
                  </a:cubicBezTo>
                  <a:cubicBezTo>
                    <a:pt x="906" y="1286"/>
                    <a:pt x="905" y="1301"/>
                    <a:pt x="909" y="1314"/>
                  </a:cubicBezTo>
                  <a:cubicBezTo>
                    <a:pt x="912" y="1322"/>
                    <a:pt x="922" y="1325"/>
                    <a:pt x="926" y="1332"/>
                  </a:cubicBezTo>
                  <a:lnTo>
                    <a:pt x="949" y="1368"/>
                  </a:lnTo>
                  <a:cubicBezTo>
                    <a:pt x="949" y="1368"/>
                    <a:pt x="949" y="1368"/>
                    <a:pt x="949" y="1368"/>
                  </a:cubicBezTo>
                  <a:cubicBezTo>
                    <a:pt x="961" y="1406"/>
                    <a:pt x="1400" y="1460"/>
                    <a:pt x="1416" y="1494"/>
                  </a:cubicBezTo>
                  <a:cubicBezTo>
                    <a:pt x="1438" y="1540"/>
                    <a:pt x="1457" y="1667"/>
                    <a:pt x="1500" y="1698"/>
                  </a:cubicBezTo>
                  <a:cubicBezTo>
                    <a:pt x="1498" y="1708"/>
                    <a:pt x="1458" y="1549"/>
                    <a:pt x="1404" y="1554"/>
                  </a:cubicBezTo>
                  <a:cubicBezTo>
                    <a:pt x="1374" y="1526"/>
                    <a:pt x="1106" y="1639"/>
                    <a:pt x="1068" y="1626"/>
                  </a:cubicBezTo>
                  <a:cubicBezTo>
                    <a:pt x="1030" y="1640"/>
                    <a:pt x="998" y="1667"/>
                    <a:pt x="960" y="1680"/>
                  </a:cubicBezTo>
                  <a:cubicBezTo>
                    <a:pt x="913" y="1697"/>
                    <a:pt x="856" y="1698"/>
                    <a:pt x="807" y="1704"/>
                  </a:cubicBezTo>
                  <a:cubicBezTo>
                    <a:pt x="648" y="1701"/>
                    <a:pt x="566" y="1713"/>
                    <a:pt x="438" y="1686"/>
                  </a:cubicBezTo>
                  <a:cubicBezTo>
                    <a:pt x="416" y="1675"/>
                    <a:pt x="399" y="1668"/>
                    <a:pt x="376" y="1662"/>
                  </a:cubicBezTo>
                  <a:cubicBezTo>
                    <a:pt x="313" y="1618"/>
                    <a:pt x="248" y="1579"/>
                    <a:pt x="177" y="1554"/>
                  </a:cubicBezTo>
                  <a:cubicBezTo>
                    <a:pt x="135" y="1510"/>
                    <a:pt x="74" y="1478"/>
                    <a:pt x="18" y="1458"/>
                  </a:cubicBezTo>
                  <a:cubicBezTo>
                    <a:pt x="14" y="1452"/>
                    <a:pt x="13" y="1440"/>
                    <a:pt x="7" y="1440"/>
                  </a:cubicBezTo>
                  <a:cubicBezTo>
                    <a:pt x="1" y="1440"/>
                    <a:pt x="0" y="1452"/>
                    <a:pt x="1" y="1458"/>
                  </a:cubicBezTo>
                  <a:cubicBezTo>
                    <a:pt x="2" y="1465"/>
                    <a:pt x="9" y="1470"/>
                    <a:pt x="12" y="1476"/>
                  </a:cubicBezTo>
                  <a:cubicBezTo>
                    <a:pt x="21" y="1494"/>
                    <a:pt x="24" y="1521"/>
                    <a:pt x="35" y="1536"/>
                  </a:cubicBezTo>
                  <a:cubicBezTo>
                    <a:pt x="50" y="1557"/>
                    <a:pt x="79" y="1588"/>
                    <a:pt x="97" y="1608"/>
                  </a:cubicBezTo>
                  <a:cubicBezTo>
                    <a:pt x="116" y="1628"/>
                    <a:pt x="111" y="1614"/>
                    <a:pt x="132" y="1626"/>
                  </a:cubicBezTo>
                  <a:cubicBezTo>
                    <a:pt x="144" y="1633"/>
                    <a:pt x="154" y="1642"/>
                    <a:pt x="166" y="1650"/>
                  </a:cubicBezTo>
                  <a:cubicBezTo>
                    <a:pt x="171" y="1654"/>
                    <a:pt x="183" y="1662"/>
                    <a:pt x="183" y="1662"/>
                  </a:cubicBezTo>
                  <a:cubicBezTo>
                    <a:pt x="140" y="1677"/>
                    <a:pt x="79" y="1659"/>
                    <a:pt x="35" y="1650"/>
                  </a:cubicBezTo>
                  <a:cubicBezTo>
                    <a:pt x="43" y="1691"/>
                    <a:pt x="63" y="1738"/>
                    <a:pt x="103" y="1752"/>
                  </a:cubicBezTo>
                  <a:cubicBezTo>
                    <a:pt x="131" y="1781"/>
                    <a:pt x="154" y="1788"/>
                    <a:pt x="188" y="1812"/>
                  </a:cubicBezTo>
                  <a:cubicBezTo>
                    <a:pt x="203" y="1823"/>
                    <a:pt x="239" y="1836"/>
                    <a:pt x="239" y="1836"/>
                  </a:cubicBezTo>
                  <a:cubicBezTo>
                    <a:pt x="270" y="1868"/>
                    <a:pt x="311" y="1881"/>
                    <a:pt x="353" y="1890"/>
                  </a:cubicBezTo>
                  <a:cubicBezTo>
                    <a:pt x="396" y="1920"/>
                    <a:pt x="342" y="1885"/>
                    <a:pt x="393" y="1908"/>
                  </a:cubicBezTo>
                  <a:cubicBezTo>
                    <a:pt x="400" y="1911"/>
                    <a:pt x="429" y="1936"/>
                    <a:pt x="432" y="1938"/>
                  </a:cubicBezTo>
                  <a:cubicBezTo>
                    <a:pt x="483" y="1974"/>
                    <a:pt x="532" y="2005"/>
                    <a:pt x="586" y="2034"/>
                  </a:cubicBezTo>
                  <a:cubicBezTo>
                    <a:pt x="642" y="2124"/>
                    <a:pt x="707" y="2092"/>
                    <a:pt x="808" y="2096"/>
                  </a:cubicBezTo>
                  <a:cubicBezTo>
                    <a:pt x="868" y="2092"/>
                    <a:pt x="915" y="2098"/>
                    <a:pt x="972" y="2088"/>
                  </a:cubicBezTo>
                  <a:cubicBezTo>
                    <a:pt x="893" y="2084"/>
                    <a:pt x="885" y="2098"/>
                    <a:pt x="816" y="2088"/>
                  </a:cubicBezTo>
                  <a:cubicBezTo>
                    <a:pt x="805" y="2090"/>
                    <a:pt x="769" y="2138"/>
                    <a:pt x="762" y="2148"/>
                  </a:cubicBezTo>
                  <a:cubicBezTo>
                    <a:pt x="756" y="2164"/>
                    <a:pt x="775" y="2175"/>
                    <a:pt x="779" y="2184"/>
                  </a:cubicBezTo>
                  <a:cubicBezTo>
                    <a:pt x="781" y="2190"/>
                    <a:pt x="780" y="2198"/>
                    <a:pt x="784" y="2202"/>
                  </a:cubicBezTo>
                  <a:cubicBezTo>
                    <a:pt x="794" y="2209"/>
                    <a:pt x="818" y="2225"/>
                    <a:pt x="824" y="2232"/>
                  </a:cubicBezTo>
                  <a:cubicBezTo>
                    <a:pt x="829" y="2237"/>
                    <a:pt x="830" y="2245"/>
                    <a:pt x="836" y="2250"/>
                  </a:cubicBezTo>
                  <a:cubicBezTo>
                    <a:pt x="879" y="2288"/>
                    <a:pt x="952" y="2300"/>
                    <a:pt x="1006" y="2310"/>
                  </a:cubicBezTo>
                  <a:cubicBezTo>
                    <a:pt x="1044" y="2319"/>
                    <a:pt x="1064" y="2329"/>
                    <a:pt x="1076" y="2328"/>
                  </a:cubicBezTo>
                  <a:cubicBezTo>
                    <a:pt x="1094" y="2331"/>
                    <a:pt x="1080" y="2326"/>
                    <a:pt x="1112" y="2326"/>
                  </a:cubicBezTo>
                  <a:cubicBezTo>
                    <a:pt x="1125" y="2323"/>
                    <a:pt x="1254" y="2331"/>
                    <a:pt x="1268" y="2326"/>
                  </a:cubicBezTo>
                  <a:cubicBezTo>
                    <a:pt x="1304" y="2321"/>
                    <a:pt x="1305" y="2299"/>
                    <a:pt x="1326" y="2298"/>
                  </a:cubicBezTo>
                  <a:cubicBezTo>
                    <a:pt x="1337" y="2294"/>
                    <a:pt x="1360" y="2273"/>
                    <a:pt x="1372" y="2276"/>
                  </a:cubicBezTo>
                  <a:cubicBezTo>
                    <a:pt x="1375" y="2277"/>
                    <a:pt x="1315" y="2290"/>
                    <a:pt x="1342" y="2302"/>
                  </a:cubicBezTo>
                  <a:cubicBezTo>
                    <a:pt x="1396" y="2340"/>
                    <a:pt x="1470" y="2335"/>
                    <a:pt x="1534" y="2346"/>
                  </a:cubicBezTo>
                  <a:cubicBezTo>
                    <a:pt x="1598" y="2375"/>
                    <a:pt x="1642" y="2378"/>
                    <a:pt x="1716" y="2382"/>
                  </a:cubicBezTo>
                  <a:cubicBezTo>
                    <a:pt x="1795" y="2386"/>
                    <a:pt x="1954" y="2394"/>
                    <a:pt x="1954" y="2394"/>
                  </a:cubicBezTo>
                  <a:cubicBezTo>
                    <a:pt x="2255" y="2389"/>
                    <a:pt x="2099" y="2387"/>
                    <a:pt x="2298" y="2334"/>
                  </a:cubicBezTo>
                  <a:cubicBezTo>
                    <a:pt x="2401" y="2287"/>
                    <a:pt x="2544" y="2166"/>
                    <a:pt x="2573" y="2112"/>
                  </a:cubicBezTo>
                  <a:cubicBezTo>
                    <a:pt x="2580" y="2081"/>
                    <a:pt x="2608" y="2050"/>
                    <a:pt x="2618" y="2022"/>
                  </a:cubicBezTo>
                  <a:cubicBezTo>
                    <a:pt x="2640" y="1966"/>
                    <a:pt x="2668" y="1912"/>
                    <a:pt x="2698" y="1860"/>
                  </a:cubicBezTo>
                  <a:cubicBezTo>
                    <a:pt x="2746" y="1774"/>
                    <a:pt x="2841" y="1729"/>
                    <a:pt x="2896" y="1650"/>
                  </a:cubicBezTo>
                  <a:cubicBezTo>
                    <a:pt x="2923" y="1566"/>
                    <a:pt x="2943" y="1479"/>
                    <a:pt x="2959" y="1392"/>
                  </a:cubicBezTo>
                  <a:cubicBezTo>
                    <a:pt x="2965" y="1363"/>
                    <a:pt x="2967" y="1336"/>
                    <a:pt x="2976" y="1308"/>
                  </a:cubicBezTo>
                  <a:cubicBezTo>
                    <a:pt x="2991" y="1198"/>
                    <a:pt x="2992" y="1089"/>
                    <a:pt x="2999" y="978"/>
                  </a:cubicBezTo>
                  <a:cubicBezTo>
                    <a:pt x="3000" y="946"/>
                    <a:pt x="2958" y="750"/>
                    <a:pt x="3044" y="720"/>
                  </a:cubicBezTo>
                  <a:cubicBezTo>
                    <a:pt x="3078" y="684"/>
                    <a:pt x="3081" y="684"/>
                    <a:pt x="3121" y="656"/>
                  </a:cubicBezTo>
                  <a:cubicBezTo>
                    <a:pt x="3134" y="615"/>
                    <a:pt x="3177" y="521"/>
                    <a:pt x="3158" y="49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2192338" y="1379540"/>
              <a:ext cx="50800" cy="57150"/>
              <a:chOff x="1376" y="1220"/>
              <a:chExt cx="32" cy="36"/>
            </a:xfrm>
          </p:grpSpPr>
          <p:sp>
            <p:nvSpPr>
              <p:cNvPr id="20" name="Oval 59"/>
              <p:cNvSpPr>
                <a:spLocks noChangeArrowheads="1"/>
              </p:cNvSpPr>
              <p:nvPr/>
            </p:nvSpPr>
            <p:spPr bwMode="auto">
              <a:xfrm>
                <a:off x="1376" y="1220"/>
                <a:ext cx="32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Oval 60"/>
              <p:cNvSpPr>
                <a:spLocks noChangeArrowheads="1"/>
              </p:cNvSpPr>
              <p:nvPr/>
            </p:nvSpPr>
            <p:spPr bwMode="auto">
              <a:xfrm>
                <a:off x="1388" y="1228"/>
                <a:ext cx="17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47900" y="1390653"/>
              <a:ext cx="647700" cy="96837"/>
              <a:chOff x="4370" y="1486"/>
              <a:chExt cx="1148" cy="174"/>
            </a:xfrm>
          </p:grpSpPr>
          <p:sp>
            <p:nvSpPr>
              <p:cNvPr id="18" name="Freeform 62"/>
              <p:cNvSpPr>
                <a:spLocks/>
              </p:cNvSpPr>
              <p:nvPr/>
            </p:nvSpPr>
            <p:spPr bwMode="auto">
              <a:xfrm>
                <a:off x="4370" y="1565"/>
                <a:ext cx="1064" cy="95"/>
              </a:xfrm>
              <a:custGeom>
                <a:avLst/>
                <a:gdLst>
                  <a:gd name="T0" fmla="*/ 94 w 1064"/>
                  <a:gd name="T1" fmla="*/ 95 h 95"/>
                  <a:gd name="T2" fmla="*/ 160 w 1064"/>
                  <a:gd name="T3" fmla="*/ 81 h 95"/>
                  <a:gd name="T4" fmla="*/ 608 w 1064"/>
                  <a:gd name="T5" fmla="*/ 81 h 95"/>
                  <a:gd name="T6" fmla="*/ 768 w 1064"/>
                  <a:gd name="T7" fmla="*/ 87 h 95"/>
                  <a:gd name="T8" fmla="*/ 914 w 1064"/>
                  <a:gd name="T9" fmla="*/ 85 h 95"/>
                  <a:gd name="T10" fmla="*/ 992 w 1064"/>
                  <a:gd name="T11" fmla="*/ 79 h 95"/>
                  <a:gd name="T12" fmla="*/ 1034 w 1064"/>
                  <a:gd name="T13" fmla="*/ 69 h 95"/>
                  <a:gd name="T14" fmla="*/ 1064 w 1064"/>
                  <a:gd name="T15" fmla="*/ 55 h 95"/>
                  <a:gd name="T16" fmla="*/ 812 w 1064"/>
                  <a:gd name="T17" fmla="*/ 49 h 95"/>
                  <a:gd name="T18" fmla="*/ 670 w 1064"/>
                  <a:gd name="T19" fmla="*/ 29 h 95"/>
                  <a:gd name="T20" fmla="*/ 432 w 1064"/>
                  <a:gd name="T21" fmla="*/ 15 h 95"/>
                  <a:gd name="T22" fmla="*/ 304 w 1064"/>
                  <a:gd name="T23" fmla="*/ 7 h 95"/>
                  <a:gd name="T24" fmla="*/ 134 w 1064"/>
                  <a:gd name="T25" fmla="*/ 7 h 95"/>
                  <a:gd name="T26" fmla="*/ 118 w 1064"/>
                  <a:gd name="T27" fmla="*/ 35 h 95"/>
                  <a:gd name="T28" fmla="*/ 94 w 1064"/>
                  <a:gd name="T29" fmla="*/ 95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4"/>
                  <a:gd name="T46" fmla="*/ 0 h 95"/>
                  <a:gd name="T47" fmla="*/ 1064 w 106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4" h="95">
                    <a:moveTo>
                      <a:pt x="94" y="95"/>
                    </a:moveTo>
                    <a:cubicBezTo>
                      <a:pt x="122" y="86"/>
                      <a:pt x="0" y="86"/>
                      <a:pt x="160" y="81"/>
                    </a:cubicBezTo>
                    <a:cubicBezTo>
                      <a:pt x="299" y="56"/>
                      <a:pt x="465" y="80"/>
                      <a:pt x="608" y="81"/>
                    </a:cubicBezTo>
                    <a:cubicBezTo>
                      <a:pt x="662" y="85"/>
                      <a:pt x="714" y="86"/>
                      <a:pt x="768" y="87"/>
                    </a:cubicBezTo>
                    <a:cubicBezTo>
                      <a:pt x="817" y="86"/>
                      <a:pt x="865" y="86"/>
                      <a:pt x="914" y="85"/>
                    </a:cubicBezTo>
                    <a:cubicBezTo>
                      <a:pt x="940" y="84"/>
                      <a:pt x="992" y="79"/>
                      <a:pt x="992" y="79"/>
                    </a:cubicBezTo>
                    <a:cubicBezTo>
                      <a:pt x="1006" y="76"/>
                      <a:pt x="1020" y="72"/>
                      <a:pt x="1034" y="69"/>
                    </a:cubicBezTo>
                    <a:cubicBezTo>
                      <a:pt x="1042" y="64"/>
                      <a:pt x="1054" y="58"/>
                      <a:pt x="1064" y="55"/>
                    </a:cubicBezTo>
                    <a:cubicBezTo>
                      <a:pt x="980" y="48"/>
                      <a:pt x="896" y="52"/>
                      <a:pt x="812" y="49"/>
                    </a:cubicBezTo>
                    <a:cubicBezTo>
                      <a:pt x="764" y="44"/>
                      <a:pt x="717" y="35"/>
                      <a:pt x="670" y="29"/>
                    </a:cubicBezTo>
                    <a:cubicBezTo>
                      <a:pt x="591" y="20"/>
                      <a:pt x="511" y="19"/>
                      <a:pt x="432" y="15"/>
                    </a:cubicBezTo>
                    <a:cubicBezTo>
                      <a:pt x="392" y="7"/>
                      <a:pt x="344" y="8"/>
                      <a:pt x="304" y="7"/>
                    </a:cubicBezTo>
                    <a:cubicBezTo>
                      <a:pt x="243" y="3"/>
                      <a:pt x="211" y="0"/>
                      <a:pt x="134" y="7"/>
                    </a:cubicBezTo>
                    <a:cubicBezTo>
                      <a:pt x="123" y="8"/>
                      <a:pt x="127" y="29"/>
                      <a:pt x="118" y="35"/>
                    </a:cubicBezTo>
                    <a:cubicBezTo>
                      <a:pt x="106" y="53"/>
                      <a:pt x="101" y="75"/>
                      <a:pt x="94" y="95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Freeform 63"/>
              <p:cNvSpPr>
                <a:spLocks/>
              </p:cNvSpPr>
              <p:nvPr/>
            </p:nvSpPr>
            <p:spPr bwMode="auto">
              <a:xfrm>
                <a:off x="4490" y="1486"/>
                <a:ext cx="1028" cy="140"/>
              </a:xfrm>
              <a:custGeom>
                <a:avLst/>
                <a:gdLst>
                  <a:gd name="T0" fmla="*/ 6 w 1028"/>
                  <a:gd name="T1" fmla="*/ 0 h 140"/>
                  <a:gd name="T2" fmla="*/ 26 w 1028"/>
                  <a:gd name="T3" fmla="*/ 6 h 140"/>
                  <a:gd name="T4" fmla="*/ 160 w 1028"/>
                  <a:gd name="T5" fmla="*/ 36 h 140"/>
                  <a:gd name="T6" fmla="*/ 326 w 1028"/>
                  <a:gd name="T7" fmla="*/ 58 h 140"/>
                  <a:gd name="T8" fmla="*/ 358 w 1028"/>
                  <a:gd name="T9" fmla="*/ 60 h 140"/>
                  <a:gd name="T10" fmla="*/ 412 w 1028"/>
                  <a:gd name="T11" fmla="*/ 64 h 140"/>
                  <a:gd name="T12" fmla="*/ 604 w 1028"/>
                  <a:gd name="T13" fmla="*/ 76 h 140"/>
                  <a:gd name="T14" fmla="*/ 736 w 1028"/>
                  <a:gd name="T15" fmla="*/ 86 h 140"/>
                  <a:gd name="T16" fmla="*/ 960 w 1028"/>
                  <a:gd name="T17" fmla="*/ 112 h 140"/>
                  <a:gd name="T18" fmla="*/ 1028 w 1028"/>
                  <a:gd name="T19" fmla="*/ 122 h 140"/>
                  <a:gd name="T20" fmla="*/ 910 w 1028"/>
                  <a:gd name="T21" fmla="*/ 140 h 140"/>
                  <a:gd name="T22" fmla="*/ 648 w 1028"/>
                  <a:gd name="T23" fmla="*/ 138 h 140"/>
                  <a:gd name="T24" fmla="*/ 542 w 1028"/>
                  <a:gd name="T25" fmla="*/ 130 h 140"/>
                  <a:gd name="T26" fmla="*/ 116 w 1028"/>
                  <a:gd name="T27" fmla="*/ 100 h 140"/>
                  <a:gd name="T28" fmla="*/ 0 w 1028"/>
                  <a:gd name="T29" fmla="*/ 104 h 140"/>
                  <a:gd name="T30" fmla="*/ 22 w 1028"/>
                  <a:gd name="T31" fmla="*/ 98 h 140"/>
                  <a:gd name="T32" fmla="*/ 2 w 1028"/>
                  <a:gd name="T33" fmla="*/ 94 h 140"/>
                  <a:gd name="T34" fmla="*/ 6 w 1028"/>
                  <a:gd name="T35" fmla="*/ 88 h 140"/>
                  <a:gd name="T36" fmla="*/ 12 w 1028"/>
                  <a:gd name="T37" fmla="*/ 70 h 140"/>
                  <a:gd name="T38" fmla="*/ 14 w 1028"/>
                  <a:gd name="T39" fmla="*/ 64 h 140"/>
                  <a:gd name="T40" fmla="*/ 6 w 1028"/>
                  <a:gd name="T41" fmla="*/ 0 h 1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8"/>
                  <a:gd name="T64" fmla="*/ 0 h 140"/>
                  <a:gd name="T65" fmla="*/ 1028 w 1028"/>
                  <a:gd name="T66" fmla="*/ 140 h 1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8" h="140">
                    <a:moveTo>
                      <a:pt x="6" y="0"/>
                    </a:moveTo>
                    <a:cubicBezTo>
                      <a:pt x="21" y="5"/>
                      <a:pt x="14" y="3"/>
                      <a:pt x="26" y="6"/>
                    </a:cubicBezTo>
                    <a:cubicBezTo>
                      <a:pt x="53" y="24"/>
                      <a:pt x="128" y="33"/>
                      <a:pt x="160" y="36"/>
                    </a:cubicBezTo>
                    <a:cubicBezTo>
                      <a:pt x="212" y="48"/>
                      <a:pt x="272" y="54"/>
                      <a:pt x="326" y="58"/>
                    </a:cubicBezTo>
                    <a:cubicBezTo>
                      <a:pt x="337" y="59"/>
                      <a:pt x="347" y="59"/>
                      <a:pt x="358" y="60"/>
                    </a:cubicBezTo>
                    <a:cubicBezTo>
                      <a:pt x="376" y="61"/>
                      <a:pt x="412" y="64"/>
                      <a:pt x="412" y="64"/>
                    </a:cubicBezTo>
                    <a:cubicBezTo>
                      <a:pt x="475" y="75"/>
                      <a:pt x="540" y="74"/>
                      <a:pt x="604" y="76"/>
                    </a:cubicBezTo>
                    <a:cubicBezTo>
                      <a:pt x="648" y="78"/>
                      <a:pt x="692" y="83"/>
                      <a:pt x="736" y="86"/>
                    </a:cubicBezTo>
                    <a:cubicBezTo>
                      <a:pt x="810" y="99"/>
                      <a:pt x="886" y="99"/>
                      <a:pt x="960" y="112"/>
                    </a:cubicBezTo>
                    <a:cubicBezTo>
                      <a:pt x="983" y="116"/>
                      <a:pt x="1006" y="115"/>
                      <a:pt x="1028" y="122"/>
                    </a:cubicBezTo>
                    <a:cubicBezTo>
                      <a:pt x="990" y="135"/>
                      <a:pt x="950" y="136"/>
                      <a:pt x="910" y="140"/>
                    </a:cubicBezTo>
                    <a:cubicBezTo>
                      <a:pt x="823" y="139"/>
                      <a:pt x="735" y="139"/>
                      <a:pt x="648" y="138"/>
                    </a:cubicBezTo>
                    <a:cubicBezTo>
                      <a:pt x="613" y="138"/>
                      <a:pt x="542" y="130"/>
                      <a:pt x="542" y="130"/>
                    </a:cubicBezTo>
                    <a:cubicBezTo>
                      <a:pt x="404" y="102"/>
                      <a:pt x="256" y="103"/>
                      <a:pt x="116" y="100"/>
                    </a:cubicBezTo>
                    <a:cubicBezTo>
                      <a:pt x="114" y="100"/>
                      <a:pt x="34" y="104"/>
                      <a:pt x="0" y="104"/>
                    </a:cubicBezTo>
                    <a:cubicBezTo>
                      <a:pt x="7" y="102"/>
                      <a:pt x="21" y="105"/>
                      <a:pt x="22" y="98"/>
                    </a:cubicBezTo>
                    <a:cubicBezTo>
                      <a:pt x="23" y="91"/>
                      <a:pt x="8" y="98"/>
                      <a:pt x="2" y="94"/>
                    </a:cubicBezTo>
                    <a:cubicBezTo>
                      <a:pt x="0" y="93"/>
                      <a:pt x="5" y="90"/>
                      <a:pt x="6" y="88"/>
                    </a:cubicBezTo>
                    <a:cubicBezTo>
                      <a:pt x="6" y="88"/>
                      <a:pt x="11" y="73"/>
                      <a:pt x="12" y="70"/>
                    </a:cubicBezTo>
                    <a:cubicBezTo>
                      <a:pt x="13" y="68"/>
                      <a:pt x="14" y="64"/>
                      <a:pt x="14" y="64"/>
                    </a:cubicBezTo>
                    <a:cubicBezTo>
                      <a:pt x="12" y="9"/>
                      <a:pt x="19" y="29"/>
                      <a:pt x="6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64"/>
            <p:cNvSpPr>
              <a:spLocks/>
            </p:cNvSpPr>
            <p:nvPr/>
          </p:nvSpPr>
          <p:spPr bwMode="auto">
            <a:xfrm>
              <a:off x="1470025" y="2716215"/>
              <a:ext cx="161925" cy="287338"/>
            </a:xfrm>
            <a:custGeom>
              <a:avLst/>
              <a:gdLst>
                <a:gd name="T0" fmla="*/ 2147483647 w 186"/>
                <a:gd name="T1" fmla="*/ 0 h 327"/>
                <a:gd name="T2" fmla="*/ 2147483647 w 186"/>
                <a:gd name="T3" fmla="*/ 2147483647 h 327"/>
                <a:gd name="T4" fmla="*/ 2147483647 w 186"/>
                <a:gd name="T5" fmla="*/ 2147483647 h 327"/>
                <a:gd name="T6" fmla="*/ 2147483647 w 186"/>
                <a:gd name="T7" fmla="*/ 2147483647 h 327"/>
                <a:gd name="T8" fmla="*/ 2147483647 w 186"/>
                <a:gd name="T9" fmla="*/ 2147483647 h 327"/>
                <a:gd name="T10" fmla="*/ 0 w 186"/>
                <a:gd name="T11" fmla="*/ 2147483647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327"/>
                <a:gd name="T20" fmla="*/ 186 w 186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327">
                  <a:moveTo>
                    <a:pt x="186" y="0"/>
                  </a:moveTo>
                  <a:cubicBezTo>
                    <a:pt x="174" y="25"/>
                    <a:pt x="153" y="39"/>
                    <a:pt x="135" y="60"/>
                  </a:cubicBezTo>
                  <a:cubicBezTo>
                    <a:pt x="104" y="98"/>
                    <a:pt x="74" y="139"/>
                    <a:pt x="39" y="174"/>
                  </a:cubicBezTo>
                  <a:cubicBezTo>
                    <a:pt x="35" y="185"/>
                    <a:pt x="29" y="194"/>
                    <a:pt x="24" y="204"/>
                  </a:cubicBezTo>
                  <a:cubicBezTo>
                    <a:pt x="21" y="218"/>
                    <a:pt x="9" y="243"/>
                    <a:pt x="9" y="243"/>
                  </a:cubicBezTo>
                  <a:cubicBezTo>
                    <a:pt x="4" y="271"/>
                    <a:pt x="0" y="299"/>
                    <a:pt x="0" y="3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1811338" y="2706690"/>
              <a:ext cx="144462" cy="225425"/>
            </a:xfrm>
            <a:custGeom>
              <a:avLst/>
              <a:gdLst>
                <a:gd name="T0" fmla="*/ 0 w 165"/>
                <a:gd name="T1" fmla="*/ 0 h 258"/>
                <a:gd name="T2" fmla="*/ 2147483647 w 165"/>
                <a:gd name="T3" fmla="*/ 2147483647 h 258"/>
                <a:gd name="T4" fmla="*/ 2147483647 w 165"/>
                <a:gd name="T5" fmla="*/ 2147483647 h 258"/>
                <a:gd name="T6" fmla="*/ 2147483647 w 165"/>
                <a:gd name="T7" fmla="*/ 2147483647 h 258"/>
                <a:gd name="T8" fmla="*/ 2147483647 w 165"/>
                <a:gd name="T9" fmla="*/ 2147483647 h 258"/>
                <a:gd name="T10" fmla="*/ 2147483647 w 165"/>
                <a:gd name="T11" fmla="*/ 214748364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258"/>
                <a:gd name="T20" fmla="*/ 165 w 165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258">
                  <a:moveTo>
                    <a:pt x="0" y="0"/>
                  </a:moveTo>
                  <a:cubicBezTo>
                    <a:pt x="21" y="32"/>
                    <a:pt x="48" y="58"/>
                    <a:pt x="69" y="90"/>
                  </a:cubicBezTo>
                  <a:cubicBezTo>
                    <a:pt x="86" y="115"/>
                    <a:pt x="95" y="146"/>
                    <a:pt x="117" y="168"/>
                  </a:cubicBezTo>
                  <a:cubicBezTo>
                    <a:pt x="125" y="191"/>
                    <a:pt x="139" y="210"/>
                    <a:pt x="150" y="231"/>
                  </a:cubicBezTo>
                  <a:cubicBezTo>
                    <a:pt x="154" y="237"/>
                    <a:pt x="160" y="242"/>
                    <a:pt x="162" y="249"/>
                  </a:cubicBezTo>
                  <a:cubicBezTo>
                    <a:pt x="163" y="252"/>
                    <a:pt x="165" y="258"/>
                    <a:pt x="165" y="2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485900" y="2711453"/>
              <a:ext cx="173038" cy="401637"/>
            </a:xfrm>
            <a:custGeom>
              <a:avLst/>
              <a:gdLst>
                <a:gd name="T0" fmla="*/ 2147483647 w 198"/>
                <a:gd name="T1" fmla="*/ 0 h 459"/>
                <a:gd name="T2" fmla="*/ 2147483647 w 198"/>
                <a:gd name="T3" fmla="*/ 2147483647 h 459"/>
                <a:gd name="T4" fmla="*/ 2147483647 w 198"/>
                <a:gd name="T5" fmla="*/ 2147483647 h 459"/>
                <a:gd name="T6" fmla="*/ 2147483647 w 198"/>
                <a:gd name="T7" fmla="*/ 2147483647 h 459"/>
                <a:gd name="T8" fmla="*/ 2147483647 w 198"/>
                <a:gd name="T9" fmla="*/ 2147483647 h 459"/>
                <a:gd name="T10" fmla="*/ 2147483647 w 198"/>
                <a:gd name="T11" fmla="*/ 2147483647 h 459"/>
                <a:gd name="T12" fmla="*/ 2147483647 w 198"/>
                <a:gd name="T13" fmla="*/ 2147483647 h 459"/>
                <a:gd name="T14" fmla="*/ 2147483647 w 198"/>
                <a:gd name="T15" fmla="*/ 2147483647 h 459"/>
                <a:gd name="T16" fmla="*/ 2147483647 w 198"/>
                <a:gd name="T17" fmla="*/ 2147483647 h 459"/>
                <a:gd name="T18" fmla="*/ 2147483647 w 198"/>
                <a:gd name="T19" fmla="*/ 2147483647 h 459"/>
                <a:gd name="T20" fmla="*/ 0 w 198"/>
                <a:gd name="T21" fmla="*/ 2147483647 h 4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459"/>
                <a:gd name="T35" fmla="*/ 198 w 198"/>
                <a:gd name="T36" fmla="*/ 459 h 4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459">
                  <a:moveTo>
                    <a:pt x="198" y="0"/>
                  </a:moveTo>
                  <a:cubicBezTo>
                    <a:pt x="195" y="21"/>
                    <a:pt x="189" y="56"/>
                    <a:pt x="177" y="75"/>
                  </a:cubicBezTo>
                  <a:cubicBezTo>
                    <a:pt x="169" y="87"/>
                    <a:pt x="162" y="98"/>
                    <a:pt x="156" y="111"/>
                  </a:cubicBezTo>
                  <a:cubicBezTo>
                    <a:pt x="149" y="126"/>
                    <a:pt x="145" y="152"/>
                    <a:pt x="135" y="165"/>
                  </a:cubicBezTo>
                  <a:cubicBezTo>
                    <a:pt x="125" y="177"/>
                    <a:pt x="122" y="179"/>
                    <a:pt x="117" y="192"/>
                  </a:cubicBezTo>
                  <a:cubicBezTo>
                    <a:pt x="109" y="213"/>
                    <a:pt x="105" y="237"/>
                    <a:pt x="96" y="258"/>
                  </a:cubicBezTo>
                  <a:cubicBezTo>
                    <a:pt x="92" y="266"/>
                    <a:pt x="88" y="274"/>
                    <a:pt x="84" y="282"/>
                  </a:cubicBezTo>
                  <a:cubicBezTo>
                    <a:pt x="82" y="286"/>
                    <a:pt x="78" y="294"/>
                    <a:pt x="78" y="294"/>
                  </a:cubicBezTo>
                  <a:cubicBezTo>
                    <a:pt x="72" y="329"/>
                    <a:pt x="50" y="352"/>
                    <a:pt x="36" y="384"/>
                  </a:cubicBezTo>
                  <a:cubicBezTo>
                    <a:pt x="26" y="407"/>
                    <a:pt x="18" y="430"/>
                    <a:pt x="3" y="450"/>
                  </a:cubicBezTo>
                  <a:cubicBezTo>
                    <a:pt x="2" y="453"/>
                    <a:pt x="0" y="459"/>
                    <a:pt x="0" y="45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67"/>
            <p:cNvSpPr txBox="1">
              <a:spLocks noChangeArrowheads="1"/>
            </p:cNvSpPr>
            <p:nvPr/>
          </p:nvSpPr>
          <p:spPr bwMode="auto">
            <a:xfrm>
              <a:off x="1554163" y="3221040"/>
              <a:ext cx="415925" cy="4889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sz="2600" i="0"/>
                <a:t>5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6540AD4-6F1E-4BE2-8AEA-F09B901C8A7D}"/>
              </a:ext>
            </a:extLst>
          </p:cNvPr>
          <p:cNvSpPr txBox="1">
            <a:spLocks/>
          </p:cNvSpPr>
          <p:nvPr/>
        </p:nvSpPr>
        <p:spPr>
          <a:xfrm>
            <a:off x="304800" y="1600200"/>
            <a:ext cx="5842001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End-of-chapter feedback forms:  </a:t>
            </a:r>
          </a:p>
          <a:p>
            <a:pPr marL="457200" lvl="1" indent="0">
              <a:buNone/>
            </a:pPr>
            <a:r>
              <a:rPr lang="fi-FI" sz="2000" dirty="0"/>
              <a:t>Submit a feedback from in each ebook chapter whose assignments you work on. (At least an estimate of the time you spent. Verbal feedback is voluntary but encouraged.)</a:t>
            </a:r>
            <a:endParaRPr lang="fi-FI" sz="18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846B857-F488-403D-88F7-1B1246520FB1}"/>
              </a:ext>
            </a:extLst>
          </p:cNvPr>
          <p:cNvSpPr txBox="1">
            <a:spLocks/>
          </p:cNvSpPr>
          <p:nvPr/>
        </p:nvSpPr>
        <p:spPr>
          <a:xfrm>
            <a:off x="304800" y="4191000"/>
            <a:ext cx="5768975" cy="1254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The third and final component is an end-of-course survey in December. </a:t>
            </a:r>
          </a:p>
        </p:txBody>
      </p:sp>
    </p:spTree>
    <p:extLst>
      <p:ext uri="{BB962C8B-B14F-4D97-AF65-F5344CB8AC3E}">
        <p14:creationId xmlns:p14="http://schemas.microsoft.com/office/powerpoint/2010/main" val="341712057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12112</TotalTime>
  <Words>2380</Words>
  <Application>Microsoft Office PowerPoint</Application>
  <PresentationFormat>On-screen Show (4:3)</PresentationFormat>
  <Paragraphs>283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Kozuka Gothic Pro L</vt:lpstr>
      <vt:lpstr>Arial</vt:lpstr>
      <vt:lpstr>Articulate Narrow</vt:lpstr>
      <vt:lpstr>Calibri</vt:lpstr>
      <vt:lpstr>Inconsolata</vt:lpstr>
      <vt:lpstr>Segoe Print</vt:lpstr>
      <vt:lpstr>Times New Roman</vt:lpstr>
      <vt:lpstr>Wingdings</vt:lpstr>
      <vt:lpstr>Office Theme</vt:lpstr>
      <vt:lpstr>PowerPoint Presentation</vt:lpstr>
      <vt:lpstr>Coming Up in This Lecture</vt:lpstr>
      <vt:lpstr>Our Main Goals in Brief</vt:lpstr>
      <vt:lpstr>Is this how courses work?</vt:lpstr>
      <vt:lpstr>Is this how courses work?</vt:lpstr>
      <vt:lpstr>Meanwhile in the real world...</vt:lpstr>
      <vt:lpstr>About This Course Intro</vt:lpstr>
      <vt:lpstr>On Grades and Learning</vt:lpstr>
      <vt:lpstr>O1’s Three Components</vt:lpstr>
      <vt:lpstr>Assignments</vt:lpstr>
      <vt:lpstr>Assignment Categories</vt:lpstr>
      <vt:lpstr>PowerPoint Presentation</vt:lpstr>
      <vt:lpstr>PowerPoint Presentation</vt:lpstr>
      <vt:lpstr>Week 1 (Category A)</vt:lpstr>
      <vt:lpstr>Week 2 (Category A)</vt:lpstr>
      <vt:lpstr>Week 3 (Categories A and B)</vt:lpstr>
      <vt:lpstr>Week 4 (Categories A and B)</vt:lpstr>
      <vt:lpstr>Week 5 (Categories A and B)</vt:lpstr>
      <vt:lpstr>Week 6 (Categories A, B, and C)</vt:lpstr>
      <vt:lpstr>Weeks 7 and 8 (Categories A, B, and C)</vt:lpstr>
      <vt:lpstr>Weeks 7 and 8 (continued)</vt:lpstr>
      <vt:lpstr>Week 9 (Categories B and C)</vt:lpstr>
      <vt:lpstr>Week 10 (Categories B and C)</vt:lpstr>
      <vt:lpstr>Week 11 (Categories B and C)</vt:lpstr>
      <vt:lpstr>Week 12 (Categories B and C)</vt:lpstr>
      <vt:lpstr>Week 13</vt:lpstr>
      <vt:lpstr>The Moral of the Story</vt:lpstr>
      <vt:lpstr>Not Fun But Needs to be Said</vt:lpstr>
      <vt:lpstr>Working to Build Skills</vt:lpstr>
      <vt:lpstr>Train Your Programming Brain</vt:lpstr>
      <vt:lpstr>O1 as a Workout Plan</vt:lpstr>
      <vt:lpstr>Course Materials</vt:lpstr>
      <vt:lpstr>Five Credits</vt:lpstr>
      <vt:lpstr>You Don’t Need to Do It Alone</vt:lpstr>
      <vt:lpstr>Pairwork is Allowed and Encouraged!</vt:lpstr>
      <vt:lpstr>Lab Sessions</vt:lpstr>
      <vt:lpstr>Piazza and Telegram</vt:lpstr>
      <vt:lpstr>Weekly Bulletins</vt:lpstr>
      <vt:lpstr>Lectures</vt:lpstr>
      <vt:lpstr>Welcome!</vt:lpstr>
      <vt:lpstr>PowerPoint Presentation</vt:lpstr>
      <vt:lpstr>Now, let’s get to programming...</vt:lpstr>
      <vt:lpstr>Programming?</vt:lpstr>
      <vt:lpstr>Programming Languages</vt:lpstr>
      <vt:lpstr>IntelliJ, a Programming Environment</vt:lpstr>
      <vt:lpstr>PowerPoint Presentation</vt:lpstr>
      <vt:lpstr>Things to Note Right 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</dc:creator>
  <cp:lastModifiedBy>Sorva Juha</cp:lastModifiedBy>
  <cp:revision>566</cp:revision>
  <cp:lastPrinted>2015-08-26T14:56:39Z</cp:lastPrinted>
  <dcterms:created xsi:type="dcterms:W3CDTF">2006-08-16T00:00:00Z</dcterms:created>
  <dcterms:modified xsi:type="dcterms:W3CDTF">2024-08-30T11:42:34Z</dcterms:modified>
</cp:coreProperties>
</file>